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17034"/>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82258-33B2-41CC-8F3F-91A85DBF3F3B}" type="datetimeFigureOut">
              <a:rPr lang="en-GB" smtClean="0"/>
              <a:t>20/01/2016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7095-3E3E-44EB-9E0A-7F1B453EFEBD}" type="slidenum">
              <a:rPr lang="en-GB" smtClean="0"/>
              <a:t>‹#›</a:t>
            </a:fld>
            <a:endParaRPr lang="en-GB"/>
          </a:p>
        </p:txBody>
      </p:sp>
    </p:spTree>
    <p:extLst>
      <p:ext uri="{BB962C8B-B14F-4D97-AF65-F5344CB8AC3E}">
        <p14:creationId xmlns:p14="http://schemas.microsoft.com/office/powerpoint/2010/main" val="251187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itchFamily="66" charset="0"/>
        <a:ea typeface="+mn-ea"/>
        <a:cs typeface="+mn-cs"/>
      </a:defRPr>
    </a:lvl1pPr>
    <a:lvl2pPr marL="457200" algn="l" defTabSz="914400" rtl="0" eaLnBrk="1" latinLnBrk="0" hangingPunct="1">
      <a:defRPr sz="1200" kern="1200">
        <a:solidFill>
          <a:schemeClr val="tx1"/>
        </a:solidFill>
        <a:latin typeface="Comic Sans MS" pitchFamily="66" charset="0"/>
        <a:ea typeface="+mn-ea"/>
        <a:cs typeface="+mn-cs"/>
      </a:defRPr>
    </a:lvl2pPr>
    <a:lvl3pPr marL="914400" algn="l" defTabSz="914400" rtl="0" eaLnBrk="1" latinLnBrk="0" hangingPunct="1">
      <a:defRPr sz="1200" kern="1200">
        <a:solidFill>
          <a:schemeClr val="tx1"/>
        </a:solidFill>
        <a:latin typeface="Comic Sans MS" pitchFamily="66" charset="0"/>
        <a:ea typeface="+mn-ea"/>
        <a:cs typeface="+mn-cs"/>
      </a:defRPr>
    </a:lvl3pPr>
    <a:lvl4pPr marL="1371600" algn="l" defTabSz="914400" rtl="0" eaLnBrk="1" latinLnBrk="0" hangingPunct="1">
      <a:defRPr sz="1200" kern="1200">
        <a:solidFill>
          <a:schemeClr val="tx1"/>
        </a:solidFill>
        <a:latin typeface="Comic Sans MS" pitchFamily="66" charset="0"/>
        <a:ea typeface="+mn-ea"/>
        <a:cs typeface="+mn-cs"/>
      </a:defRPr>
    </a:lvl4pPr>
    <a:lvl5pPr marL="1828800" algn="l" defTabSz="914400" rtl="0" eaLnBrk="1" latinLnBrk="0" hangingPunct="1">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mic Sans MS" pitchFamily="66" charset="0"/>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Comic Sans MS" pitchFamily="66" charset="0"/>
              </a:defRPr>
            </a:lvl1pPr>
          </a:lstStyle>
          <a:p>
            <a:fld id="{4E0B915C-0197-4B36-8C3F-29384CC2FEE2}" type="datetime2">
              <a:rPr lang="en-GB" smtClean="0"/>
              <a:t>Wednesday, 20 January 2016</a:t>
            </a:fld>
            <a:endParaRPr lang="en-GB"/>
          </a:p>
        </p:txBody>
      </p:sp>
      <p:sp>
        <p:nvSpPr>
          <p:cNvPr id="5" name="Footer Placeholder 4"/>
          <p:cNvSpPr>
            <a:spLocks noGrp="1"/>
          </p:cNvSpPr>
          <p:nvPr>
            <p:ph type="ftr" sz="quarter" idx="11"/>
          </p:nvPr>
        </p:nvSpPr>
        <p:spPr/>
        <p:txBody>
          <a:bodyPr/>
          <a:lstStyle>
            <a:lvl1pPr>
              <a:defRPr>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12"/>
          </p:nvPr>
        </p:nvSpPr>
        <p:spPr/>
        <p:txBody>
          <a:bodyPr/>
          <a:lstStyle>
            <a:lvl1pPr>
              <a:defRPr>
                <a:latin typeface="Comic Sans MS" pitchFamily="66" charset="0"/>
              </a:defRPr>
            </a:lvl1pPr>
          </a:lstStyle>
          <a:p>
            <a:fld id="{DEC60EA4-28BE-4436-9F73-4090B429F4F1}" type="slidenum">
              <a:rPr lang="en-GB" smtClean="0"/>
              <a:pPr/>
              <a:t>‹#›</a:t>
            </a:fld>
            <a:endParaRPr lang="en-GB"/>
          </a:p>
        </p:txBody>
      </p:sp>
    </p:spTree>
    <p:extLst>
      <p:ext uri="{BB962C8B-B14F-4D97-AF65-F5344CB8AC3E}">
        <p14:creationId xmlns:p14="http://schemas.microsoft.com/office/powerpoint/2010/main" val="1355522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DE6F3-CEE1-4671-BD9E-4008212934F4}"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0629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D4A80-4DF9-4184-A5B3-444DAB01B3AE}"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9220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42900" indent="-342900">
              <a:buClr>
                <a:srgbClr val="0000FF"/>
              </a:buClr>
              <a:buFont typeface="Wingdings" pitchFamily="2" charset="2"/>
              <a:buChar char="v"/>
              <a:defRPr/>
            </a:lvl1pPr>
            <a:lvl2pPr marL="742950" indent="-285750">
              <a:buClr>
                <a:srgbClr val="0000FF"/>
              </a:buClr>
              <a:buFont typeface="Wingdings" pitchFamily="2" charset="2"/>
              <a:buChar char="Ø"/>
              <a:defRPr/>
            </a:lvl2pPr>
            <a:lvl3pPr marL="1143000" indent="-228600">
              <a:buClr>
                <a:srgbClr val="0000FF"/>
              </a:buCl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57328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F3FF6-1C58-4184-B0C7-08CD5F753704}"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330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516C56-E920-41A9-B333-37C9CC4C6C4D}" type="datetime2">
              <a:rPr lang="en-GB" smtClean="0"/>
              <a:t>Wednesday, 20 January 2016</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5162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2B984-8B10-4631-9399-41385BE99DA2}" type="datetime2">
              <a:rPr lang="en-GB" smtClean="0"/>
              <a:t>Wednesday, 20 January 2016</a:t>
            </a:fld>
            <a:endParaRPr lang="en-GB"/>
          </a:p>
        </p:txBody>
      </p:sp>
      <p:sp>
        <p:nvSpPr>
          <p:cNvPr id="8" name="Footer Placeholder 7"/>
          <p:cNvSpPr>
            <a:spLocks noGrp="1"/>
          </p:cNvSpPr>
          <p:nvPr>
            <p:ph type="ftr" sz="quarter" idx="11"/>
          </p:nvPr>
        </p:nvSpPr>
        <p:spPr/>
        <p:txBody>
          <a:bodyPr/>
          <a:lstStyle/>
          <a:p>
            <a:r>
              <a:rPr lang="en-GB" smtClean="0"/>
              <a:t>G R Davidson</a:t>
            </a:r>
            <a:endParaRPr lang="en-GB"/>
          </a:p>
        </p:txBody>
      </p:sp>
      <p:sp>
        <p:nvSpPr>
          <p:cNvPr id="9" name="Slide Number Placeholder 8"/>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5637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740821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EC19-FECF-4158-A3AD-E24CAB87380F}" type="datetime2">
              <a:rPr lang="en-GB" smtClean="0"/>
              <a:t>Wednesday, 20 January 2016</a:t>
            </a:fld>
            <a:endParaRPr lang="en-GB"/>
          </a:p>
        </p:txBody>
      </p:sp>
      <p:sp>
        <p:nvSpPr>
          <p:cNvPr id="3" name="Footer Placeholder 2"/>
          <p:cNvSpPr>
            <a:spLocks noGrp="1"/>
          </p:cNvSpPr>
          <p:nvPr>
            <p:ph type="ftr" sz="quarter" idx="11"/>
          </p:nvPr>
        </p:nvSpPr>
        <p:spPr/>
        <p:txBody>
          <a:bodyPr/>
          <a:lstStyle/>
          <a:p>
            <a:r>
              <a:rPr lang="en-GB" smtClean="0"/>
              <a:t>G R Davidson</a:t>
            </a:r>
            <a:endParaRPr lang="en-GB"/>
          </a:p>
        </p:txBody>
      </p:sp>
      <p:sp>
        <p:nvSpPr>
          <p:cNvPr id="4" name="Slide Number Placeholder 3"/>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653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9AABA-E7B5-490A-8E2C-BF3F29F016C9}" type="datetime2">
              <a:rPr lang="en-GB" smtClean="0"/>
              <a:t>Wednesday, 20 January 2016</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813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A120-08DD-47B4-BAB5-7A9B3A8C93FB}" type="datetime2">
              <a:rPr lang="en-GB" smtClean="0"/>
              <a:t>Wednesday, 20 January 2016</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9593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2000">
              <a:schemeClr val="accent5">
                <a:lumMod val="0"/>
                <a:lumOff val="100000"/>
              </a:schemeClr>
            </a:gs>
            <a:gs pos="0">
              <a:schemeClr val="accent2">
                <a:lumMod val="40000"/>
                <a:lumOff val="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3034680" cy="365125"/>
          </a:xfrm>
          <a:prstGeom prst="rect">
            <a:avLst/>
          </a:prstGeom>
        </p:spPr>
        <p:txBody>
          <a:bodyPr vert="horz" lIns="91440" tIns="45720" rIns="91440" bIns="45720" rtlCol="0" anchor="ctr"/>
          <a:lstStyle>
            <a:lvl1pPr algn="l">
              <a:defRPr sz="1200" b="1" i="0">
                <a:solidFill>
                  <a:srgbClr val="FF0000"/>
                </a:solidFill>
                <a:latin typeface="Comic Sans MS" pitchFamily="66" charset="0"/>
              </a:defRPr>
            </a:lvl1pPr>
          </a:lstStyle>
          <a:p>
            <a:fld id="{5ACCD828-A6A4-42F6-B565-0CF21A54DCA0}" type="datetime2">
              <a:rPr lang="en-GB" smtClean="0"/>
              <a:pPr/>
              <a:t>Wednesday, 20 January 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rgbClr val="FF0000"/>
                </a:solidFill>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rgbClr val="FF0000"/>
                </a:solidFill>
                <a:latin typeface="Comic Sans MS" pitchFamily="66" charset="0"/>
              </a:defRPr>
            </a:lvl1pPr>
          </a:lstStyle>
          <a:p>
            <a:r>
              <a:rPr lang="en-GB" dirty="0" smtClean="0"/>
              <a:t>Slide </a:t>
            </a:r>
            <a:fld id="{DEC60EA4-28BE-4436-9F73-4090B429F4F1}" type="slidenum">
              <a:rPr lang="en-GB" smtClean="0"/>
              <a:pPr/>
              <a:t>‹#›</a:t>
            </a:fld>
            <a:endParaRPr lang="en-GB" dirty="0"/>
          </a:p>
        </p:txBody>
      </p:sp>
    </p:spTree>
    <p:extLst>
      <p:ext uri="{BB962C8B-B14F-4D97-AF65-F5344CB8AC3E}">
        <p14:creationId xmlns:p14="http://schemas.microsoft.com/office/powerpoint/2010/main" val="392259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4" end="4"/>
                                            </p:txEl>
                                          </p:spTgt>
                                        </p:tgtEl>
                                        <p:attrNameLst>
                                          <p:attrName>ppt_w</p:attrName>
                                        </p:attrNameLst>
                                      </p:cBhvr>
                                    </p:anim>
                                    <p:anim by="(#ppt_w*0.50)" calcmode="lin" valueType="num">
                                      <p:cBhvr>
                                        <p:cTn id="40" dur="500" decel="50000" autoRev="1" fill="hold">
                                          <p:stCondLst>
                                            <p:cond delay="0"/>
                                          </p:stCondLst>
                                        </p:cTn>
                                        <p:tgtEl>
                                          <p:spTgt spid="3">
                                            <p:txEl>
                                              <p:pRg st="4" end="4"/>
                                            </p:txEl>
                                          </p:spTgt>
                                        </p:tgtEl>
                                        <p:attrNameLst>
                                          <p:attrName>ppt_x</p:attrName>
                                        </p:attrNameLst>
                                      </p:cBhvr>
                                    </p:anim>
                                    <p:anim from="(-#ppt_h/2)" to="(#ppt_y)" calcmode="lin" valueType="num">
                                      <p:cBhvr>
                                        <p:cTn id="41" dur="1000" fill="hold">
                                          <p:stCondLst>
                                            <p:cond delay="0"/>
                                          </p:stCondLst>
                                        </p:cTn>
                                        <p:tgtEl>
                                          <p:spTgt spid="3">
                                            <p:txEl>
                                              <p:pRg st="4" end="4"/>
                                            </p:txEl>
                                          </p:spTgt>
                                        </p:tgtEl>
                                        <p:attrNameLst>
                                          <p:attrName>ppt_y</p:attrName>
                                        </p:attrNameLst>
                                      </p:cBhvr>
                                    </p:anim>
                                    <p:animRot by="21600000">
                                      <p:cBhvr>
                                        <p:cTn id="42" dur="10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2">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3">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4">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5">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Lst>
      </p:bldP>
    </p:bldLst>
  </p:timing>
  <p:hf hdr="0"/>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Clr>
          <a:srgbClr val="0000FF"/>
        </a:buClr>
        <a:buFont typeface="Wingdings" pitchFamily="2" charset="2"/>
        <a:buChar char="v"/>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Clr>
          <a:srgbClr val="0000FF"/>
        </a:buClr>
        <a:buFont typeface="Wingdings" pitchFamily="2" charset="2"/>
        <a:buChar char="Ø"/>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Clr>
          <a:srgbClr val="0000FF"/>
        </a:buClr>
        <a:buFont typeface="Wingdings" pitchFamily="2" charset="2"/>
        <a:buChar char="q"/>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Biology</a:t>
            </a:r>
            <a:endParaRPr lang="en-GB" dirty="0"/>
          </a:p>
        </p:txBody>
      </p:sp>
      <p:sp>
        <p:nvSpPr>
          <p:cNvPr id="3" name="Subtitle 2"/>
          <p:cNvSpPr>
            <a:spLocks noGrp="1"/>
          </p:cNvSpPr>
          <p:nvPr>
            <p:ph type="subTitle" idx="1"/>
          </p:nvPr>
        </p:nvSpPr>
        <p:spPr/>
        <p:txBody>
          <a:bodyPr/>
          <a:lstStyle/>
          <a:p>
            <a:r>
              <a:rPr lang="en-GB" dirty="0" smtClean="0">
                <a:solidFill>
                  <a:srgbClr val="0000FF"/>
                </a:solidFill>
              </a:rPr>
              <a:t>Mutations</a:t>
            </a:r>
            <a:endParaRPr lang="en-GB" dirty="0">
              <a:solidFill>
                <a:srgbClr val="0000FF"/>
              </a:solidFill>
            </a:endParaRPr>
          </a:p>
        </p:txBody>
      </p:sp>
      <p:sp>
        <p:nvSpPr>
          <p:cNvPr id="4" name="TextBox 3"/>
          <p:cNvSpPr txBox="1"/>
          <p:nvPr/>
        </p:nvSpPr>
        <p:spPr>
          <a:xfrm rot="20391039">
            <a:off x="6066979" y="5744685"/>
            <a:ext cx="2640466" cy="369332"/>
          </a:xfrm>
          <a:prstGeom prst="rect">
            <a:avLst/>
          </a:prstGeom>
          <a:noFill/>
        </p:spPr>
        <p:txBody>
          <a:bodyPr wrap="none" rtlCol="0">
            <a:spAutoFit/>
          </a:bodyPr>
          <a:lstStyle/>
          <a:p>
            <a:r>
              <a:rPr lang="en-GB" b="1" spc="300" dirty="0" smtClean="0">
                <a:solidFill>
                  <a:srgbClr val="FF0000"/>
                </a:solidFill>
                <a:effectLst>
                  <a:outerShdw blurRad="38100" dist="38100" dir="2700000" algn="tl">
                    <a:srgbClr val="000000">
                      <a:alpha val="43137"/>
                    </a:srgbClr>
                  </a:outerShdw>
                </a:effectLst>
                <a:latin typeface="Comic Sans MS" pitchFamily="66" charset="0"/>
              </a:rPr>
              <a:t>Mr G R Davidson</a:t>
            </a:r>
            <a:endParaRPr lang="en-GB" b="1" spc="300"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12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2"/>
          <p:cNvSpPr>
            <a:spLocks noGrp="1"/>
          </p:cNvSpPr>
          <p:nvPr>
            <p:ph type="dt" sz="half" idx="10"/>
          </p:nvPr>
        </p:nvSpPr>
        <p:spPr/>
        <p:txBody>
          <a:bodyPr/>
          <a:lstStyle/>
          <a:p>
            <a:fld id="{A7CC08AF-93D8-4229-B311-41581816C31A}" type="datetime2">
              <a:rPr lang="en-US"/>
              <a:pPr/>
              <a:t>Wednesday, January 20, 2016</a:t>
            </a:fld>
            <a:endParaRPr lang="en-US"/>
          </a:p>
        </p:txBody>
      </p:sp>
      <p:sp>
        <p:nvSpPr>
          <p:cNvPr id="40" name="Footer Placeholder 3"/>
          <p:cNvSpPr>
            <a:spLocks noGrp="1"/>
          </p:cNvSpPr>
          <p:nvPr>
            <p:ph type="ftr" sz="quarter" idx="11"/>
          </p:nvPr>
        </p:nvSpPr>
        <p:spPr/>
        <p:txBody>
          <a:bodyPr/>
          <a:lstStyle/>
          <a:p>
            <a:r>
              <a:rPr lang="en-US"/>
              <a:t>G Davidson</a:t>
            </a:r>
          </a:p>
        </p:txBody>
      </p:sp>
      <p:sp>
        <p:nvSpPr>
          <p:cNvPr id="41" name="Slide Number Placeholder 4"/>
          <p:cNvSpPr>
            <a:spLocks noGrp="1"/>
          </p:cNvSpPr>
          <p:nvPr>
            <p:ph type="sldNum" sz="quarter" idx="12"/>
          </p:nvPr>
        </p:nvSpPr>
        <p:spPr/>
        <p:txBody>
          <a:bodyPr/>
          <a:lstStyle/>
          <a:p>
            <a:fld id="{D2B05ECC-E87A-4F3D-B0DF-B13B895A5546}" type="slidenum">
              <a:rPr lang="en-US"/>
              <a:pPr/>
              <a:t>10</a:t>
            </a:fld>
            <a:endParaRPr lang="en-US"/>
          </a:p>
        </p:txBody>
      </p:sp>
      <p:sp>
        <p:nvSpPr>
          <p:cNvPr id="36868" name="Rectangle 4"/>
          <p:cNvSpPr>
            <a:spLocks noGrp="1" noChangeArrowheads="1"/>
          </p:cNvSpPr>
          <p:nvPr>
            <p:ph type="title"/>
          </p:nvPr>
        </p:nvSpPr>
        <p:spPr/>
        <p:txBody>
          <a:bodyPr/>
          <a:lstStyle/>
          <a:p>
            <a:r>
              <a:rPr lang="en-GB" dirty="0"/>
              <a:t>Substitution</a:t>
            </a:r>
            <a:endParaRPr lang="en-US" dirty="0"/>
          </a:p>
        </p:txBody>
      </p:sp>
      <p:grpSp>
        <p:nvGrpSpPr>
          <p:cNvPr id="36904" name="Group 40"/>
          <p:cNvGrpSpPr>
            <a:grpSpLocks/>
          </p:cNvGrpSpPr>
          <p:nvPr/>
        </p:nvGrpSpPr>
        <p:grpSpPr bwMode="auto">
          <a:xfrm>
            <a:off x="5507038" y="3584575"/>
            <a:ext cx="2665412" cy="576263"/>
            <a:chOff x="3469" y="2258"/>
            <a:chExt cx="1679" cy="363"/>
          </a:xfrm>
        </p:grpSpPr>
        <p:grpSp>
          <p:nvGrpSpPr>
            <p:cNvPr id="36888" name="Group 24"/>
            <p:cNvGrpSpPr>
              <a:grpSpLocks/>
            </p:cNvGrpSpPr>
            <p:nvPr/>
          </p:nvGrpSpPr>
          <p:grpSpPr bwMode="auto">
            <a:xfrm flipV="1">
              <a:off x="3605" y="2484"/>
              <a:ext cx="1225" cy="137"/>
              <a:chOff x="1474" y="1207"/>
              <a:chExt cx="1225" cy="137"/>
            </a:xfrm>
          </p:grpSpPr>
          <p:sp>
            <p:nvSpPr>
              <p:cNvPr id="36889" name="Line 25"/>
              <p:cNvSpPr>
                <a:spLocks noChangeShapeType="1"/>
              </p:cNvSpPr>
              <p:nvPr/>
            </p:nvSpPr>
            <p:spPr bwMode="auto">
              <a:xfrm>
                <a:off x="1474" y="1207"/>
                <a:ext cx="1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90" name="Line 26"/>
              <p:cNvSpPr>
                <a:spLocks noChangeShapeType="1"/>
              </p:cNvSpPr>
              <p:nvPr/>
            </p:nvSpPr>
            <p:spPr bwMode="auto">
              <a:xfrm>
                <a:off x="1474"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91" name="Line 27"/>
              <p:cNvSpPr>
                <a:spLocks noChangeShapeType="1"/>
              </p:cNvSpPr>
              <p:nvPr/>
            </p:nvSpPr>
            <p:spPr bwMode="auto">
              <a:xfrm>
                <a:off x="2086"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92" name="Line 28"/>
              <p:cNvSpPr>
                <a:spLocks noChangeShapeType="1"/>
              </p:cNvSpPr>
              <p:nvPr/>
            </p:nvSpPr>
            <p:spPr bwMode="auto">
              <a:xfrm>
                <a:off x="2699"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6895" name="Text Box 31"/>
            <p:cNvSpPr txBox="1">
              <a:spLocks noChangeArrowheads="1"/>
            </p:cNvSpPr>
            <p:nvPr/>
          </p:nvSpPr>
          <p:spPr bwMode="auto">
            <a:xfrm>
              <a:off x="3469" y="2258"/>
              <a:ext cx="16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G	 U	  A</a:t>
              </a:r>
              <a:endParaRPr lang="en-US">
                <a:latin typeface="Comic Sans MS" pitchFamily="66" charset="0"/>
              </a:endParaRPr>
            </a:p>
          </p:txBody>
        </p:sp>
      </p:grpSp>
      <p:grpSp>
        <p:nvGrpSpPr>
          <p:cNvPr id="36905" name="Group 41"/>
          <p:cNvGrpSpPr>
            <a:grpSpLocks/>
          </p:cNvGrpSpPr>
          <p:nvPr/>
        </p:nvGrpSpPr>
        <p:grpSpPr bwMode="auto">
          <a:xfrm>
            <a:off x="5861050" y="4152900"/>
            <a:ext cx="1878013" cy="1295400"/>
            <a:chOff x="3692" y="2616"/>
            <a:chExt cx="1183" cy="816"/>
          </a:xfrm>
        </p:grpSpPr>
        <p:sp>
          <p:nvSpPr>
            <p:cNvPr id="36897" name="Text Box 33"/>
            <p:cNvSpPr txBox="1">
              <a:spLocks noChangeArrowheads="1"/>
            </p:cNvSpPr>
            <p:nvPr/>
          </p:nvSpPr>
          <p:spPr bwMode="auto">
            <a:xfrm>
              <a:off x="3923" y="2927"/>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Valine</a:t>
              </a:r>
              <a:endParaRPr lang="en-US">
                <a:solidFill>
                  <a:srgbClr val="009900"/>
                </a:solidFill>
                <a:latin typeface="Comic Sans MS" pitchFamily="66" charset="0"/>
              </a:endParaRPr>
            </a:p>
          </p:txBody>
        </p:sp>
        <p:sp>
          <p:nvSpPr>
            <p:cNvPr id="36899" name="AutoShape 35"/>
            <p:cNvSpPr>
              <a:spLocks noChangeArrowheads="1"/>
            </p:cNvSpPr>
            <p:nvPr/>
          </p:nvSpPr>
          <p:spPr bwMode="auto">
            <a:xfrm rot="781653">
              <a:off x="3692" y="2616"/>
              <a:ext cx="1183" cy="816"/>
            </a:xfrm>
            <a:prstGeom prst="irregularSeal2">
              <a:avLst/>
            </a:prstGeom>
            <a:noFill/>
            <a:ln w="9525">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36902" name="Group 38"/>
          <p:cNvGrpSpPr>
            <a:grpSpLocks/>
          </p:cNvGrpSpPr>
          <p:nvPr/>
        </p:nvGrpSpPr>
        <p:grpSpPr bwMode="auto">
          <a:xfrm>
            <a:off x="395288" y="1773238"/>
            <a:ext cx="3889375" cy="3305175"/>
            <a:chOff x="249" y="1117"/>
            <a:chExt cx="2450" cy="2082"/>
          </a:xfrm>
        </p:grpSpPr>
        <p:sp>
          <p:nvSpPr>
            <p:cNvPr id="36869" name="Text Box 5"/>
            <p:cNvSpPr txBox="1">
              <a:spLocks noChangeArrowheads="1"/>
            </p:cNvSpPr>
            <p:nvPr/>
          </p:nvSpPr>
          <p:spPr bwMode="auto">
            <a:xfrm>
              <a:off x="476" y="1487"/>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DNA</a:t>
              </a:r>
              <a:endParaRPr lang="en-US">
                <a:latin typeface="Comic Sans MS" pitchFamily="66" charset="0"/>
              </a:endParaRPr>
            </a:p>
          </p:txBody>
        </p:sp>
        <p:sp>
          <p:nvSpPr>
            <p:cNvPr id="36870" name="Text Box 6"/>
            <p:cNvSpPr txBox="1">
              <a:spLocks noChangeArrowheads="1"/>
            </p:cNvSpPr>
            <p:nvPr/>
          </p:nvSpPr>
          <p:spPr bwMode="auto">
            <a:xfrm>
              <a:off x="476" y="2345"/>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mRNA</a:t>
              </a:r>
              <a:endParaRPr lang="en-US">
                <a:latin typeface="Comic Sans MS" pitchFamily="66" charset="0"/>
              </a:endParaRPr>
            </a:p>
          </p:txBody>
        </p:sp>
        <p:sp>
          <p:nvSpPr>
            <p:cNvPr id="36871" name="Text Box 7"/>
            <p:cNvSpPr txBox="1">
              <a:spLocks noChangeArrowheads="1"/>
            </p:cNvSpPr>
            <p:nvPr/>
          </p:nvSpPr>
          <p:spPr bwMode="auto">
            <a:xfrm>
              <a:off x="249" y="2795"/>
              <a:ext cx="59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Amino acid</a:t>
              </a:r>
              <a:endParaRPr lang="en-US">
                <a:solidFill>
                  <a:srgbClr val="009900"/>
                </a:solidFill>
                <a:latin typeface="Comic Sans MS" pitchFamily="66" charset="0"/>
              </a:endParaRPr>
            </a:p>
          </p:txBody>
        </p:sp>
        <p:grpSp>
          <p:nvGrpSpPr>
            <p:cNvPr id="36876" name="Group 12"/>
            <p:cNvGrpSpPr>
              <a:grpSpLocks/>
            </p:cNvGrpSpPr>
            <p:nvPr/>
          </p:nvGrpSpPr>
          <p:grpSpPr bwMode="auto">
            <a:xfrm>
              <a:off x="1156" y="1396"/>
              <a:ext cx="1225" cy="137"/>
              <a:chOff x="1474" y="1207"/>
              <a:chExt cx="1225" cy="137"/>
            </a:xfrm>
          </p:grpSpPr>
          <p:sp>
            <p:nvSpPr>
              <p:cNvPr id="36872" name="Line 8"/>
              <p:cNvSpPr>
                <a:spLocks noChangeShapeType="1"/>
              </p:cNvSpPr>
              <p:nvPr/>
            </p:nvSpPr>
            <p:spPr bwMode="auto">
              <a:xfrm>
                <a:off x="1474" y="1207"/>
                <a:ext cx="1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73" name="Line 9"/>
              <p:cNvSpPr>
                <a:spLocks noChangeShapeType="1"/>
              </p:cNvSpPr>
              <p:nvPr/>
            </p:nvSpPr>
            <p:spPr bwMode="auto">
              <a:xfrm>
                <a:off x="1474"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74" name="Line 10"/>
              <p:cNvSpPr>
                <a:spLocks noChangeShapeType="1"/>
              </p:cNvSpPr>
              <p:nvPr/>
            </p:nvSpPr>
            <p:spPr bwMode="auto">
              <a:xfrm>
                <a:off x="2086"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75" name="Line 11"/>
              <p:cNvSpPr>
                <a:spLocks noChangeShapeType="1"/>
              </p:cNvSpPr>
              <p:nvPr/>
            </p:nvSpPr>
            <p:spPr bwMode="auto">
              <a:xfrm>
                <a:off x="2699"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6877" name="Text Box 13"/>
            <p:cNvSpPr txBox="1">
              <a:spLocks noChangeArrowheads="1"/>
            </p:cNvSpPr>
            <p:nvPr/>
          </p:nvSpPr>
          <p:spPr bwMode="auto">
            <a:xfrm>
              <a:off x="1020" y="1578"/>
              <a:ext cx="16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C	 T	  T</a:t>
              </a:r>
              <a:endParaRPr lang="en-US">
                <a:latin typeface="Comic Sans MS" pitchFamily="66" charset="0"/>
              </a:endParaRPr>
            </a:p>
          </p:txBody>
        </p:sp>
        <p:grpSp>
          <p:nvGrpSpPr>
            <p:cNvPr id="36883" name="Group 19"/>
            <p:cNvGrpSpPr>
              <a:grpSpLocks/>
            </p:cNvGrpSpPr>
            <p:nvPr/>
          </p:nvGrpSpPr>
          <p:grpSpPr bwMode="auto">
            <a:xfrm flipV="1">
              <a:off x="1111" y="2484"/>
              <a:ext cx="1225" cy="137"/>
              <a:chOff x="1474" y="1207"/>
              <a:chExt cx="1225" cy="137"/>
            </a:xfrm>
          </p:grpSpPr>
          <p:sp>
            <p:nvSpPr>
              <p:cNvPr id="36884" name="Line 20"/>
              <p:cNvSpPr>
                <a:spLocks noChangeShapeType="1"/>
              </p:cNvSpPr>
              <p:nvPr/>
            </p:nvSpPr>
            <p:spPr bwMode="auto">
              <a:xfrm>
                <a:off x="1474" y="1207"/>
                <a:ext cx="1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5" name="Line 21"/>
              <p:cNvSpPr>
                <a:spLocks noChangeShapeType="1"/>
              </p:cNvSpPr>
              <p:nvPr/>
            </p:nvSpPr>
            <p:spPr bwMode="auto">
              <a:xfrm>
                <a:off x="1474"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6" name="Line 22"/>
              <p:cNvSpPr>
                <a:spLocks noChangeShapeType="1"/>
              </p:cNvSpPr>
              <p:nvPr/>
            </p:nvSpPr>
            <p:spPr bwMode="auto">
              <a:xfrm>
                <a:off x="2086"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7" name="Line 23"/>
              <p:cNvSpPr>
                <a:spLocks noChangeShapeType="1"/>
              </p:cNvSpPr>
              <p:nvPr/>
            </p:nvSpPr>
            <p:spPr bwMode="auto">
              <a:xfrm>
                <a:off x="2699"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6894" name="Text Box 30"/>
            <p:cNvSpPr txBox="1">
              <a:spLocks noChangeArrowheads="1"/>
            </p:cNvSpPr>
            <p:nvPr/>
          </p:nvSpPr>
          <p:spPr bwMode="auto">
            <a:xfrm>
              <a:off x="986" y="2254"/>
              <a:ext cx="16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G	 A	  A</a:t>
              </a:r>
              <a:endParaRPr lang="en-US">
                <a:latin typeface="Comic Sans MS" pitchFamily="66" charset="0"/>
              </a:endParaRPr>
            </a:p>
          </p:txBody>
        </p:sp>
        <p:sp>
          <p:nvSpPr>
            <p:cNvPr id="36896" name="Text Box 32"/>
            <p:cNvSpPr txBox="1">
              <a:spLocks noChangeArrowheads="1"/>
            </p:cNvSpPr>
            <p:nvPr/>
          </p:nvSpPr>
          <p:spPr bwMode="auto">
            <a:xfrm>
              <a:off x="1338" y="2882"/>
              <a:ext cx="77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Glutamic</a:t>
              </a:r>
              <a:endParaRPr lang="en-US">
                <a:solidFill>
                  <a:srgbClr val="009900"/>
                </a:solidFill>
                <a:latin typeface="Comic Sans MS" pitchFamily="66" charset="0"/>
              </a:endParaRPr>
            </a:p>
          </p:txBody>
        </p:sp>
        <p:sp>
          <p:nvSpPr>
            <p:cNvPr id="36900" name="Text Box 36"/>
            <p:cNvSpPr txBox="1">
              <a:spLocks noChangeArrowheads="1"/>
            </p:cNvSpPr>
            <p:nvPr/>
          </p:nvSpPr>
          <p:spPr bwMode="auto">
            <a:xfrm>
              <a:off x="1474" y="1117"/>
              <a:ext cx="1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Normal</a:t>
              </a:r>
              <a:endParaRPr lang="en-US">
                <a:solidFill>
                  <a:srgbClr val="0000FF"/>
                </a:solidFill>
                <a:latin typeface="Comic Sans MS" pitchFamily="66" charset="0"/>
              </a:endParaRPr>
            </a:p>
          </p:txBody>
        </p:sp>
      </p:grpSp>
      <p:grpSp>
        <p:nvGrpSpPr>
          <p:cNvPr id="36903" name="Group 39"/>
          <p:cNvGrpSpPr>
            <a:grpSpLocks/>
          </p:cNvGrpSpPr>
          <p:nvPr/>
        </p:nvGrpSpPr>
        <p:grpSpPr bwMode="auto">
          <a:xfrm>
            <a:off x="5524500" y="1773238"/>
            <a:ext cx="2665413" cy="1098550"/>
            <a:chOff x="3480" y="1117"/>
            <a:chExt cx="1679" cy="692"/>
          </a:xfrm>
        </p:grpSpPr>
        <p:grpSp>
          <p:nvGrpSpPr>
            <p:cNvPr id="36878" name="Group 14"/>
            <p:cNvGrpSpPr>
              <a:grpSpLocks/>
            </p:cNvGrpSpPr>
            <p:nvPr/>
          </p:nvGrpSpPr>
          <p:grpSpPr bwMode="auto">
            <a:xfrm>
              <a:off x="3605" y="1396"/>
              <a:ext cx="1225" cy="137"/>
              <a:chOff x="1474" y="1207"/>
              <a:chExt cx="1225" cy="137"/>
            </a:xfrm>
          </p:grpSpPr>
          <p:sp>
            <p:nvSpPr>
              <p:cNvPr id="36879" name="Line 15"/>
              <p:cNvSpPr>
                <a:spLocks noChangeShapeType="1"/>
              </p:cNvSpPr>
              <p:nvPr/>
            </p:nvSpPr>
            <p:spPr bwMode="auto">
              <a:xfrm>
                <a:off x="1474" y="1207"/>
                <a:ext cx="1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0" name="Line 16"/>
              <p:cNvSpPr>
                <a:spLocks noChangeShapeType="1"/>
              </p:cNvSpPr>
              <p:nvPr/>
            </p:nvSpPr>
            <p:spPr bwMode="auto">
              <a:xfrm>
                <a:off x="1474"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1" name="Line 17"/>
              <p:cNvSpPr>
                <a:spLocks noChangeShapeType="1"/>
              </p:cNvSpPr>
              <p:nvPr/>
            </p:nvSpPr>
            <p:spPr bwMode="auto">
              <a:xfrm>
                <a:off x="2086"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882" name="Line 18"/>
              <p:cNvSpPr>
                <a:spLocks noChangeShapeType="1"/>
              </p:cNvSpPr>
              <p:nvPr/>
            </p:nvSpPr>
            <p:spPr bwMode="auto">
              <a:xfrm>
                <a:off x="2699" y="1207"/>
                <a:ext cx="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6893" name="Text Box 29"/>
            <p:cNvSpPr txBox="1">
              <a:spLocks noChangeArrowheads="1"/>
            </p:cNvSpPr>
            <p:nvPr/>
          </p:nvSpPr>
          <p:spPr bwMode="auto">
            <a:xfrm>
              <a:off x="3480" y="1578"/>
              <a:ext cx="16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C	 </a:t>
              </a:r>
              <a:r>
                <a:rPr lang="en-GB">
                  <a:solidFill>
                    <a:srgbClr val="FF0000"/>
                  </a:solidFill>
                  <a:latin typeface="Comic Sans MS" pitchFamily="66" charset="0"/>
                </a:rPr>
                <a:t>A</a:t>
              </a:r>
              <a:r>
                <a:rPr lang="en-GB">
                  <a:latin typeface="Comic Sans MS" pitchFamily="66" charset="0"/>
                </a:rPr>
                <a:t>	  T</a:t>
              </a:r>
              <a:endParaRPr lang="en-US">
                <a:latin typeface="Comic Sans MS" pitchFamily="66" charset="0"/>
              </a:endParaRPr>
            </a:p>
          </p:txBody>
        </p:sp>
        <p:sp>
          <p:nvSpPr>
            <p:cNvPr id="36901" name="Text Box 37"/>
            <p:cNvSpPr txBox="1">
              <a:spLocks noChangeArrowheads="1"/>
            </p:cNvSpPr>
            <p:nvPr/>
          </p:nvSpPr>
          <p:spPr bwMode="auto">
            <a:xfrm>
              <a:off x="3923" y="1117"/>
              <a:ext cx="1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Mutant</a:t>
              </a:r>
              <a:endParaRPr lang="en-US">
                <a:solidFill>
                  <a:srgbClr val="0000FF"/>
                </a:solidFill>
                <a:latin typeface="Comic Sans MS" pitchFamily="66" charset="0"/>
              </a:endParaRPr>
            </a:p>
          </p:txBody>
        </p:sp>
      </p:grpSp>
    </p:spTree>
    <p:extLst>
      <p:ext uri="{BB962C8B-B14F-4D97-AF65-F5344CB8AC3E}">
        <p14:creationId xmlns:p14="http://schemas.microsoft.com/office/powerpoint/2010/main" val="2506035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902"/>
                                        </p:tgtEl>
                                        <p:attrNameLst>
                                          <p:attrName>style.visibility</p:attrName>
                                        </p:attrNameLst>
                                      </p:cBhvr>
                                      <p:to>
                                        <p:strVal val="visible"/>
                                      </p:to>
                                    </p:set>
                                    <p:anim calcmode="lin" valueType="num">
                                      <p:cBhvr additive="base">
                                        <p:cTn id="7" dur="2000" fill="hold"/>
                                        <p:tgtEl>
                                          <p:spTgt spid="36902"/>
                                        </p:tgtEl>
                                        <p:attrNameLst>
                                          <p:attrName>ppt_x</p:attrName>
                                        </p:attrNameLst>
                                      </p:cBhvr>
                                      <p:tavLst>
                                        <p:tav tm="0">
                                          <p:val>
                                            <p:strVal val="0-#ppt_w/2"/>
                                          </p:val>
                                        </p:tav>
                                        <p:tav tm="100000">
                                          <p:val>
                                            <p:strVal val="#ppt_x"/>
                                          </p:val>
                                        </p:tav>
                                      </p:tavLst>
                                    </p:anim>
                                    <p:anim calcmode="lin" valueType="num">
                                      <p:cBhvr additive="base">
                                        <p:cTn id="8" dur="2000" fill="hold"/>
                                        <p:tgtEl>
                                          <p:spTgt spid="369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6903"/>
                                        </p:tgtEl>
                                        <p:attrNameLst>
                                          <p:attrName>style.visibility</p:attrName>
                                        </p:attrNameLst>
                                      </p:cBhvr>
                                      <p:to>
                                        <p:strVal val="visible"/>
                                      </p:to>
                                    </p:set>
                                    <p:anim calcmode="lin" valueType="num">
                                      <p:cBhvr additive="base">
                                        <p:cTn id="13" dur="2000" fill="hold"/>
                                        <p:tgtEl>
                                          <p:spTgt spid="36903"/>
                                        </p:tgtEl>
                                        <p:attrNameLst>
                                          <p:attrName>ppt_x</p:attrName>
                                        </p:attrNameLst>
                                      </p:cBhvr>
                                      <p:tavLst>
                                        <p:tav tm="0">
                                          <p:val>
                                            <p:strVal val="1+#ppt_w/2"/>
                                          </p:val>
                                        </p:tav>
                                        <p:tav tm="100000">
                                          <p:val>
                                            <p:strVal val="#ppt_x"/>
                                          </p:val>
                                        </p:tav>
                                      </p:tavLst>
                                    </p:anim>
                                    <p:anim calcmode="lin" valueType="num">
                                      <p:cBhvr additive="base">
                                        <p:cTn id="14" dur="2000" fill="hold"/>
                                        <p:tgtEl>
                                          <p:spTgt spid="369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6904"/>
                                        </p:tgtEl>
                                        <p:attrNameLst>
                                          <p:attrName>style.visibility</p:attrName>
                                        </p:attrNameLst>
                                      </p:cBhvr>
                                      <p:to>
                                        <p:strVal val="visible"/>
                                      </p:to>
                                    </p:set>
                                    <p:anim calcmode="lin" valueType="num">
                                      <p:cBhvr additive="base">
                                        <p:cTn id="19" dur="2000" fill="hold"/>
                                        <p:tgtEl>
                                          <p:spTgt spid="36904"/>
                                        </p:tgtEl>
                                        <p:attrNameLst>
                                          <p:attrName>ppt_x</p:attrName>
                                        </p:attrNameLst>
                                      </p:cBhvr>
                                      <p:tavLst>
                                        <p:tav tm="0">
                                          <p:val>
                                            <p:strVal val="1+#ppt_w/2"/>
                                          </p:val>
                                        </p:tav>
                                        <p:tav tm="100000">
                                          <p:val>
                                            <p:strVal val="#ppt_x"/>
                                          </p:val>
                                        </p:tav>
                                      </p:tavLst>
                                    </p:anim>
                                    <p:anim calcmode="lin" valueType="num">
                                      <p:cBhvr additive="base">
                                        <p:cTn id="20" dur="2000" fill="hold"/>
                                        <p:tgtEl>
                                          <p:spTgt spid="369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36905"/>
                                        </p:tgtEl>
                                        <p:attrNameLst>
                                          <p:attrName>style.visibility</p:attrName>
                                        </p:attrNameLst>
                                      </p:cBhvr>
                                      <p:to>
                                        <p:strVal val="visible"/>
                                      </p:to>
                                    </p:set>
                                    <p:anim calcmode="lin" valueType="num">
                                      <p:cBhvr additive="base">
                                        <p:cTn id="25" dur="2000" fill="hold"/>
                                        <p:tgtEl>
                                          <p:spTgt spid="36905"/>
                                        </p:tgtEl>
                                        <p:attrNameLst>
                                          <p:attrName>ppt_x</p:attrName>
                                        </p:attrNameLst>
                                      </p:cBhvr>
                                      <p:tavLst>
                                        <p:tav tm="0">
                                          <p:val>
                                            <p:strVal val="1+#ppt_w/2"/>
                                          </p:val>
                                        </p:tav>
                                        <p:tav tm="100000">
                                          <p:val>
                                            <p:strVal val="#ppt_x"/>
                                          </p:val>
                                        </p:tav>
                                      </p:tavLst>
                                    </p:anim>
                                    <p:anim calcmode="lin" valueType="num">
                                      <p:cBhvr additive="base">
                                        <p:cTn id="26" dur="2000" fill="hold"/>
                                        <p:tgtEl>
                                          <p:spTgt spid="36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11</a:t>
            </a:fld>
            <a:endParaRPr lang="en-GB"/>
          </a:p>
        </p:txBody>
      </p:sp>
      <p:sp>
        <p:nvSpPr>
          <p:cNvPr id="6" name="Text Placeholder 5"/>
          <p:cNvSpPr>
            <a:spLocks noGrp="1"/>
          </p:cNvSpPr>
          <p:nvPr>
            <p:ph type="body" idx="4294967295"/>
          </p:nvPr>
        </p:nvSpPr>
        <p:spPr/>
        <p:txBody>
          <a:bodyPr/>
          <a:lstStyle/>
          <a:p>
            <a:r>
              <a:rPr lang="en-GB" dirty="0" smtClean="0"/>
              <a:t>Since there are 64 possible triplet combinations and only 20 different amino acids, some amino acids can actually be coded for by a number of different triplets.</a:t>
            </a:r>
          </a:p>
          <a:p>
            <a:r>
              <a:rPr lang="en-GB" dirty="0" smtClean="0"/>
              <a:t>Point mutations can result in five different possibilities.</a:t>
            </a:r>
            <a:endParaRPr lang="en-GB" dirty="0"/>
          </a:p>
        </p:txBody>
      </p:sp>
    </p:spTree>
    <p:extLst>
      <p:ext uri="{BB962C8B-B14F-4D97-AF65-F5344CB8AC3E}">
        <p14:creationId xmlns:p14="http://schemas.microsoft.com/office/powerpoint/2010/main" val="679767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12</a:t>
            </a:fld>
            <a:endParaRPr lang="en-GB"/>
          </a:p>
        </p:txBody>
      </p:sp>
      <p:sp>
        <p:nvSpPr>
          <p:cNvPr id="6" name="Text Placeholder 5"/>
          <p:cNvSpPr>
            <a:spLocks noGrp="1"/>
          </p:cNvSpPr>
          <p:nvPr>
            <p:ph type="body" idx="4294967295"/>
          </p:nvPr>
        </p:nvSpPr>
        <p:spPr/>
        <p:txBody>
          <a:bodyPr/>
          <a:lstStyle/>
          <a:p>
            <a:r>
              <a:rPr lang="en-GB" dirty="0" smtClean="0"/>
              <a:t>Neutral mutations</a:t>
            </a:r>
          </a:p>
          <a:p>
            <a:pPr lvl="1"/>
            <a:r>
              <a:rPr lang="en-GB" dirty="0" smtClean="0"/>
              <a:t>This happens when a base is substituted and a different amino acid is translated.</a:t>
            </a:r>
          </a:p>
          <a:p>
            <a:pPr lvl="1"/>
            <a:r>
              <a:rPr lang="en-GB" dirty="0" smtClean="0"/>
              <a:t>However, the replacement amino acid has similar properties to the correct one and so there is little or no effect on the protein.</a:t>
            </a:r>
            <a:endParaRPr lang="en-GB" dirty="0"/>
          </a:p>
        </p:txBody>
      </p:sp>
    </p:spTree>
    <p:extLst>
      <p:ext uri="{BB962C8B-B14F-4D97-AF65-F5344CB8AC3E}">
        <p14:creationId xmlns:p14="http://schemas.microsoft.com/office/powerpoint/2010/main" val="3562252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13</a:t>
            </a:fld>
            <a:endParaRPr lang="en-GB"/>
          </a:p>
        </p:txBody>
      </p:sp>
      <p:sp>
        <p:nvSpPr>
          <p:cNvPr id="6" name="Text Placeholder 5"/>
          <p:cNvSpPr>
            <a:spLocks noGrp="1"/>
          </p:cNvSpPr>
          <p:nvPr>
            <p:ph type="body" idx="4294967295"/>
          </p:nvPr>
        </p:nvSpPr>
        <p:spPr/>
        <p:txBody>
          <a:bodyPr/>
          <a:lstStyle/>
          <a:p>
            <a:r>
              <a:rPr lang="en-GB" dirty="0" smtClean="0"/>
              <a:t>Silent mutations</a:t>
            </a:r>
          </a:p>
          <a:p>
            <a:pPr lvl="1"/>
            <a:r>
              <a:rPr lang="en-GB" dirty="0" smtClean="0"/>
              <a:t>This </a:t>
            </a:r>
            <a:r>
              <a:rPr lang="en-GB" dirty="0"/>
              <a:t>happens when a base is substituted but the same amino acid is </a:t>
            </a:r>
            <a:r>
              <a:rPr lang="en-GB" dirty="0" smtClean="0"/>
              <a:t>translated.</a:t>
            </a:r>
          </a:p>
          <a:p>
            <a:pPr lvl="1"/>
            <a:r>
              <a:rPr lang="en-GB" dirty="0" smtClean="0"/>
              <a:t>This </a:t>
            </a:r>
            <a:r>
              <a:rPr lang="en-GB" dirty="0"/>
              <a:t>results in the protein being the same as the original one was supposed to be and therefore, nothing changes.</a:t>
            </a:r>
          </a:p>
          <a:p>
            <a:pPr lvl="1"/>
            <a:endParaRPr lang="en-GB"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800" dirty="0" smtClean="0">
              <a:effectLst/>
            </a:endParaRPr>
          </a:p>
          <a:p>
            <a:pPr lvl="1"/>
            <a:endParaRPr lang="en-GB" dirty="0"/>
          </a:p>
        </p:txBody>
      </p:sp>
    </p:spTree>
    <p:extLst>
      <p:ext uri="{BB962C8B-B14F-4D97-AF65-F5344CB8AC3E}">
        <p14:creationId xmlns:p14="http://schemas.microsoft.com/office/powerpoint/2010/main" val="598646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14</a:t>
            </a:fld>
            <a:endParaRPr lang="en-GB"/>
          </a:p>
        </p:txBody>
      </p:sp>
      <p:sp>
        <p:nvSpPr>
          <p:cNvPr id="6" name="Text Placeholder 5"/>
          <p:cNvSpPr>
            <a:spLocks noGrp="1"/>
          </p:cNvSpPr>
          <p:nvPr>
            <p:ph type="body" idx="4294967295"/>
          </p:nvPr>
        </p:nvSpPr>
        <p:spPr/>
        <p:txBody>
          <a:bodyPr/>
          <a:lstStyle/>
          <a:p>
            <a:r>
              <a:rPr lang="en-GB" dirty="0" smtClean="0"/>
              <a:t>Nonsense mutations</a:t>
            </a:r>
          </a:p>
          <a:p>
            <a:pPr lvl="1"/>
            <a:r>
              <a:rPr lang="en-GB" dirty="0" smtClean="0"/>
              <a:t>This occurs when</a:t>
            </a:r>
            <a:r>
              <a:rPr lang="en-GB" baseline="0" dirty="0" smtClean="0"/>
              <a:t> a substitution causes the new base sequence to have a stop codon.</a:t>
            </a:r>
          </a:p>
          <a:p>
            <a:pPr lvl="1"/>
            <a:r>
              <a:rPr lang="en-GB" baseline="0" dirty="0" smtClean="0"/>
              <a:t>This means the polypeptide chain stops being put together at this point and is therefore shorter than it should be.</a:t>
            </a:r>
            <a:endParaRPr lang="en-GB" dirty="0"/>
          </a:p>
        </p:txBody>
      </p:sp>
    </p:spTree>
    <p:extLst>
      <p:ext uri="{BB962C8B-B14F-4D97-AF65-F5344CB8AC3E}">
        <p14:creationId xmlns:p14="http://schemas.microsoft.com/office/powerpoint/2010/main" val="72190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a:t>
            </a:r>
            <a:r>
              <a:rPr lang="en-GB" baseline="0" dirty="0" smtClean="0"/>
              <a: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15</a:t>
            </a:fld>
            <a:endParaRPr lang="en-GB"/>
          </a:p>
        </p:txBody>
      </p:sp>
      <p:sp>
        <p:nvSpPr>
          <p:cNvPr id="6" name="Text Placeholder 5"/>
          <p:cNvSpPr>
            <a:spLocks noGrp="1"/>
          </p:cNvSpPr>
          <p:nvPr>
            <p:ph type="body" idx="4294967295"/>
          </p:nvPr>
        </p:nvSpPr>
        <p:spPr/>
        <p:txBody>
          <a:bodyPr/>
          <a:lstStyle/>
          <a:p>
            <a:r>
              <a:rPr lang="en-GB" dirty="0" smtClean="0"/>
              <a:t>Missense Mutations</a:t>
            </a:r>
          </a:p>
          <a:p>
            <a:pPr lvl="1"/>
            <a:r>
              <a:rPr lang="en-GB" dirty="0" smtClean="0"/>
              <a:t>This is also caused by a substitution and the protein gets a new amino acid at this point.</a:t>
            </a:r>
          </a:p>
          <a:p>
            <a:pPr lvl="1"/>
            <a:r>
              <a:rPr lang="en-GB" dirty="0" smtClean="0"/>
              <a:t>This results in a protein being formed but it has a different function to the original.</a:t>
            </a:r>
            <a:endParaRPr lang="en-GB" dirty="0"/>
          </a:p>
        </p:txBody>
      </p:sp>
    </p:spTree>
    <p:extLst>
      <p:ext uri="{BB962C8B-B14F-4D97-AF65-F5344CB8AC3E}">
        <p14:creationId xmlns:p14="http://schemas.microsoft.com/office/powerpoint/2010/main" val="3577562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16</a:t>
            </a:fld>
            <a:endParaRPr lang="en-GB"/>
          </a:p>
        </p:txBody>
      </p:sp>
      <p:sp>
        <p:nvSpPr>
          <p:cNvPr id="6" name="Text Placeholder 5"/>
          <p:cNvSpPr>
            <a:spLocks noGrp="1"/>
          </p:cNvSpPr>
          <p:nvPr>
            <p:ph type="body" idx="4294967295"/>
          </p:nvPr>
        </p:nvSpPr>
        <p:spPr/>
        <p:txBody>
          <a:bodyPr/>
          <a:lstStyle/>
          <a:p>
            <a:r>
              <a:rPr lang="en-GB" dirty="0" smtClean="0"/>
              <a:t>Frame-shift mutations</a:t>
            </a:r>
          </a:p>
          <a:p>
            <a:pPr lvl="1"/>
            <a:r>
              <a:rPr lang="en-GB" dirty="0" smtClean="0"/>
              <a:t>These are brought about by insertion or deletion mutations.</a:t>
            </a:r>
          </a:p>
          <a:p>
            <a:pPr lvl="1"/>
            <a:r>
              <a:rPr lang="en-GB" dirty="0" smtClean="0"/>
              <a:t>They result in the entire sequence of the DNA being altered after the point of the mutation.</a:t>
            </a:r>
            <a:endParaRPr lang="en-GB" dirty="0"/>
          </a:p>
        </p:txBody>
      </p:sp>
    </p:spTree>
    <p:extLst>
      <p:ext uri="{BB962C8B-B14F-4D97-AF65-F5344CB8AC3E}">
        <p14:creationId xmlns:p14="http://schemas.microsoft.com/office/powerpoint/2010/main" val="3166864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Splice Site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dirty="0"/>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17</a:t>
            </a:fld>
            <a:endParaRPr lang="en-GB"/>
          </a:p>
        </p:txBody>
      </p:sp>
      <p:sp>
        <p:nvSpPr>
          <p:cNvPr id="6" name="Text Placeholder 5"/>
          <p:cNvSpPr>
            <a:spLocks noGrp="1"/>
          </p:cNvSpPr>
          <p:nvPr>
            <p:ph type="body" idx="4294967295"/>
          </p:nvPr>
        </p:nvSpPr>
        <p:spPr/>
        <p:txBody>
          <a:bodyPr/>
          <a:lstStyle/>
          <a:p>
            <a:r>
              <a:rPr lang="en-GB" dirty="0" smtClean="0"/>
              <a:t>This is a mutation involving the introns and exons.</a:t>
            </a:r>
          </a:p>
          <a:p>
            <a:r>
              <a:rPr lang="en-GB" dirty="0" smtClean="0"/>
              <a:t>If an</a:t>
            </a:r>
            <a:r>
              <a:rPr lang="en-GB" baseline="0" dirty="0" smtClean="0"/>
              <a:t> intron is not cut out, it may remain in the mRNA, and this could result in it being translated and so the protein will have extra amino acids in its structure.</a:t>
            </a:r>
            <a:endParaRPr lang="en-GB" dirty="0"/>
          </a:p>
        </p:txBody>
      </p:sp>
    </p:spTree>
    <p:extLst>
      <p:ext uri="{BB962C8B-B14F-4D97-AF65-F5344CB8AC3E}">
        <p14:creationId xmlns:p14="http://schemas.microsoft.com/office/powerpoint/2010/main" val="878765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18</a:t>
            </a:fld>
            <a:endParaRPr lang="en-GB"/>
          </a:p>
        </p:txBody>
      </p:sp>
      <p:sp>
        <p:nvSpPr>
          <p:cNvPr id="6" name="Text Placeholder 5"/>
          <p:cNvSpPr>
            <a:spLocks noGrp="1"/>
          </p:cNvSpPr>
          <p:nvPr>
            <p:ph type="body" idx="4294967295"/>
          </p:nvPr>
        </p:nvSpPr>
        <p:spPr/>
        <p:txBody>
          <a:bodyPr>
            <a:normAutofit fontScale="92500"/>
          </a:bodyPr>
          <a:lstStyle/>
          <a:p>
            <a:r>
              <a:rPr lang="en-GB" dirty="0" smtClean="0"/>
              <a:t>Mutations are the only source of new variation in organisms.</a:t>
            </a:r>
          </a:p>
          <a:p>
            <a:r>
              <a:rPr lang="en-GB" dirty="0" smtClean="0"/>
              <a:t>Occasionally a mutation results in an allele which provides the organism with a better survival advantage.</a:t>
            </a:r>
          </a:p>
          <a:p>
            <a:r>
              <a:rPr lang="en-GB" dirty="0" smtClean="0"/>
              <a:t>If this happens, the mutant then reproduces and passes the new allele on to the next</a:t>
            </a:r>
            <a:r>
              <a:rPr lang="en-GB" baseline="0" dirty="0" smtClean="0"/>
              <a:t> generation and so, the mutation frequency is increased</a:t>
            </a:r>
            <a:r>
              <a:rPr lang="en-GB" dirty="0" smtClean="0"/>
              <a:t> – evolution.</a:t>
            </a:r>
            <a:endParaRPr lang="en-GB" baseline="0" dirty="0" smtClean="0"/>
          </a:p>
          <a:p>
            <a:endParaRPr lang="en-GB" dirty="0"/>
          </a:p>
        </p:txBody>
      </p:sp>
    </p:spTree>
    <p:extLst>
      <p:ext uri="{BB962C8B-B14F-4D97-AF65-F5344CB8AC3E}">
        <p14:creationId xmlns:p14="http://schemas.microsoft.com/office/powerpoint/2010/main" val="2370017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Chromosome Mutations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19</a:t>
            </a:fld>
            <a:endParaRPr lang="en-GB"/>
          </a:p>
        </p:txBody>
      </p:sp>
      <p:sp>
        <p:nvSpPr>
          <p:cNvPr id="6" name="Text Placeholder 5"/>
          <p:cNvSpPr>
            <a:spLocks noGrp="1"/>
          </p:cNvSpPr>
          <p:nvPr>
            <p:ph type="body" idx="4294967295"/>
          </p:nvPr>
        </p:nvSpPr>
        <p:spPr/>
        <p:txBody>
          <a:bodyPr/>
          <a:lstStyle/>
          <a:p>
            <a:r>
              <a:rPr lang="en-GB" dirty="0" smtClean="0"/>
              <a:t>Chromosome mutations happen on a much larger scale and involve chromosomes breaking.</a:t>
            </a:r>
          </a:p>
          <a:p>
            <a:r>
              <a:rPr lang="en-GB" dirty="0" smtClean="0"/>
              <a:t>The broken chromosomes can join together and create new chromosomes.</a:t>
            </a:r>
          </a:p>
          <a:p>
            <a:r>
              <a:rPr lang="en-GB" dirty="0" smtClean="0"/>
              <a:t>There are four different types of chromosome mutation.</a:t>
            </a:r>
            <a:endParaRPr lang="en-GB" dirty="0"/>
          </a:p>
        </p:txBody>
      </p:sp>
    </p:spTree>
    <p:extLst>
      <p:ext uri="{BB962C8B-B14F-4D97-AF65-F5344CB8AC3E}">
        <p14:creationId xmlns:p14="http://schemas.microsoft.com/office/powerpoint/2010/main" val="336501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Mutations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Any change in the quantity or structure of an organism’s DNA is called a </a:t>
            </a:r>
            <a:r>
              <a:rPr lang="en-GB" b="1" u="sng" dirty="0" smtClean="0"/>
              <a:t>mutation</a:t>
            </a:r>
            <a:r>
              <a:rPr lang="en-GB" dirty="0" smtClean="0"/>
              <a:t>.</a:t>
            </a:r>
          </a:p>
          <a:p>
            <a:r>
              <a:rPr lang="en-GB" dirty="0" smtClean="0"/>
              <a:t>Mutations can be very small changes from a single base alteration, to a major change involving altering the number of chromosomes.</a:t>
            </a:r>
          </a:p>
          <a:p>
            <a:r>
              <a:rPr lang="en-GB" dirty="0" smtClean="0"/>
              <a:t>Any change which alters</a:t>
            </a:r>
            <a:r>
              <a:rPr lang="en-GB" baseline="0" dirty="0" smtClean="0"/>
              <a:t> the characteristics of and</a:t>
            </a:r>
            <a:r>
              <a:rPr lang="en-GB" dirty="0" smtClean="0"/>
              <a:t> therefore, what the </a:t>
            </a:r>
            <a:r>
              <a:rPr lang="en-GB" baseline="0" dirty="0" smtClean="0"/>
              <a:t>individual looks like, results in a </a:t>
            </a:r>
            <a:r>
              <a:rPr lang="en-GB" b="1" u="sng" baseline="0" dirty="0" smtClean="0"/>
              <a:t>mutant</a:t>
            </a:r>
            <a:r>
              <a:rPr lang="en-GB" baseline="0" dirty="0" smtClean="0"/>
              <a:t>.</a:t>
            </a:r>
          </a:p>
          <a:p>
            <a:r>
              <a:rPr lang="en-GB" dirty="0" smtClean="0"/>
              <a:t>These can even be lethal.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a:t>
            </a:fld>
            <a:endParaRPr lang="en-GB"/>
          </a:p>
        </p:txBody>
      </p:sp>
    </p:spTree>
    <p:extLst>
      <p:ext uri="{BB962C8B-B14F-4D97-AF65-F5344CB8AC3E}">
        <p14:creationId xmlns:p14="http://schemas.microsoft.com/office/powerpoint/2010/main" val="4156070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Duplication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20</a:t>
            </a:fld>
            <a:endParaRPr lang="en-GB"/>
          </a:p>
        </p:txBody>
      </p:sp>
      <p:sp>
        <p:nvSpPr>
          <p:cNvPr id="6" name="Text Placeholder 5"/>
          <p:cNvSpPr>
            <a:spLocks noGrp="1"/>
          </p:cNvSpPr>
          <p:nvPr>
            <p:ph type="body" idx="4294967295"/>
          </p:nvPr>
        </p:nvSpPr>
        <p:spPr/>
        <p:txBody>
          <a:bodyPr/>
          <a:lstStyle/>
          <a:p>
            <a:r>
              <a:rPr lang="en-GB" dirty="0" smtClean="0"/>
              <a:t>This happens when a number of genes from one of the homologous chromosomes is transferred to the other.</a:t>
            </a:r>
          </a:p>
          <a:p>
            <a:r>
              <a:rPr lang="en-GB" dirty="0" smtClean="0"/>
              <a:t>This results in these genes being repeated.</a:t>
            </a:r>
            <a:endParaRPr lang="en-GB" dirty="0"/>
          </a:p>
        </p:txBody>
      </p:sp>
    </p:spTree>
    <p:extLst>
      <p:ext uri="{BB962C8B-B14F-4D97-AF65-F5344CB8AC3E}">
        <p14:creationId xmlns:p14="http://schemas.microsoft.com/office/powerpoint/2010/main" val="267515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Duplication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21</a:t>
            </a:fld>
            <a:endParaRPr lang="en-GB"/>
          </a:p>
        </p:txBody>
      </p:sp>
      <p:grpSp>
        <p:nvGrpSpPr>
          <p:cNvPr id="6" name="Group 55"/>
          <p:cNvGrpSpPr>
            <a:grpSpLocks/>
          </p:cNvGrpSpPr>
          <p:nvPr/>
        </p:nvGrpSpPr>
        <p:grpSpPr bwMode="auto">
          <a:xfrm>
            <a:off x="468313" y="981075"/>
            <a:ext cx="4535487" cy="5111750"/>
            <a:chOff x="295" y="618"/>
            <a:chExt cx="2857" cy="3220"/>
          </a:xfrm>
        </p:grpSpPr>
        <p:grpSp>
          <p:nvGrpSpPr>
            <p:cNvPr id="7" name="Group 3"/>
            <p:cNvGrpSpPr>
              <a:grpSpLocks/>
            </p:cNvGrpSpPr>
            <p:nvPr/>
          </p:nvGrpSpPr>
          <p:grpSpPr bwMode="auto">
            <a:xfrm>
              <a:off x="930" y="618"/>
              <a:ext cx="725" cy="2947"/>
              <a:chOff x="930" y="981"/>
              <a:chExt cx="725" cy="2947"/>
            </a:xfrm>
          </p:grpSpPr>
          <p:grpSp>
            <p:nvGrpSpPr>
              <p:cNvPr id="12" name="Group 4"/>
              <p:cNvGrpSpPr>
                <a:grpSpLocks/>
              </p:cNvGrpSpPr>
              <p:nvPr/>
            </p:nvGrpSpPr>
            <p:grpSpPr bwMode="auto">
              <a:xfrm>
                <a:off x="930" y="1071"/>
                <a:ext cx="318" cy="2857"/>
                <a:chOff x="1111" y="1117"/>
                <a:chExt cx="318" cy="2857"/>
              </a:xfrm>
            </p:grpSpPr>
            <p:sp>
              <p:nvSpPr>
                <p:cNvPr id="14" name="AutoShape 5"/>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15" name="Line 6"/>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6" name="Line 7"/>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7" name="Line 8"/>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8" name="Line 9"/>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9" name="Line 10"/>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20" name="Line 11"/>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21" name="Line 12"/>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22" name="Line 13"/>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13" name="Text Box 14"/>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8" name="Line 15"/>
            <p:cNvSpPr>
              <a:spLocks noChangeShapeType="1"/>
            </p:cNvSpPr>
            <p:nvPr/>
          </p:nvSpPr>
          <p:spPr bwMode="auto">
            <a:xfrm>
              <a:off x="521" y="2115"/>
              <a:ext cx="953"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9" name="Text Box 18"/>
            <p:cNvSpPr txBox="1">
              <a:spLocks noChangeArrowheads="1"/>
            </p:cNvSpPr>
            <p:nvPr/>
          </p:nvSpPr>
          <p:spPr bwMode="auto">
            <a:xfrm>
              <a:off x="1474" y="2024"/>
              <a:ext cx="6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10" name="Text Box 19"/>
            <p:cNvSpPr txBox="1">
              <a:spLocks noChangeArrowheads="1"/>
            </p:cNvSpPr>
            <p:nvPr/>
          </p:nvSpPr>
          <p:spPr bwMode="auto">
            <a:xfrm>
              <a:off x="295" y="3607"/>
              <a:ext cx="17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sp>
          <p:nvSpPr>
            <p:cNvPr id="11" name="Line 34"/>
            <p:cNvSpPr>
              <a:spLocks noChangeShapeType="1"/>
            </p:cNvSpPr>
            <p:nvPr/>
          </p:nvSpPr>
          <p:spPr bwMode="auto">
            <a:xfrm>
              <a:off x="2200" y="2115"/>
              <a:ext cx="952"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23" name="Group 56"/>
          <p:cNvGrpSpPr>
            <a:grpSpLocks/>
          </p:cNvGrpSpPr>
          <p:nvPr/>
        </p:nvGrpSpPr>
        <p:grpSpPr bwMode="auto">
          <a:xfrm>
            <a:off x="5508625" y="692150"/>
            <a:ext cx="3311525" cy="5761038"/>
            <a:chOff x="3470" y="436"/>
            <a:chExt cx="2086" cy="3629"/>
          </a:xfrm>
        </p:grpSpPr>
        <p:sp>
          <p:nvSpPr>
            <p:cNvPr id="24" name="Text Box 32"/>
            <p:cNvSpPr txBox="1">
              <a:spLocks noChangeArrowheads="1"/>
            </p:cNvSpPr>
            <p:nvPr/>
          </p:nvSpPr>
          <p:spPr bwMode="auto">
            <a:xfrm>
              <a:off x="3470" y="3834"/>
              <a:ext cx="13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New chromosome</a:t>
              </a:r>
              <a:endParaRPr lang="en-US">
                <a:solidFill>
                  <a:srgbClr val="009900"/>
                </a:solidFill>
                <a:latin typeface="Comic Sans MS" pitchFamily="66" charset="0"/>
              </a:endParaRPr>
            </a:p>
          </p:txBody>
        </p:sp>
        <p:grpSp>
          <p:nvGrpSpPr>
            <p:cNvPr id="25" name="Group 52"/>
            <p:cNvGrpSpPr>
              <a:grpSpLocks/>
            </p:cNvGrpSpPr>
            <p:nvPr/>
          </p:nvGrpSpPr>
          <p:grpSpPr bwMode="auto">
            <a:xfrm>
              <a:off x="3878" y="436"/>
              <a:ext cx="726" cy="3364"/>
              <a:chOff x="3696" y="656"/>
              <a:chExt cx="726" cy="3364"/>
            </a:xfrm>
          </p:grpSpPr>
          <p:sp>
            <p:nvSpPr>
              <p:cNvPr id="28" name="AutoShape 37"/>
              <p:cNvSpPr>
                <a:spLocks noChangeArrowheads="1"/>
              </p:cNvSpPr>
              <p:nvPr/>
            </p:nvSpPr>
            <p:spPr bwMode="auto">
              <a:xfrm>
                <a:off x="3697" y="663"/>
                <a:ext cx="227" cy="33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 name="Line 38"/>
              <p:cNvSpPr>
                <a:spLocks noChangeShapeType="1"/>
              </p:cNvSpPr>
              <p:nvPr/>
            </p:nvSpPr>
            <p:spPr bwMode="auto">
              <a:xfrm>
                <a:off x="3924" y="76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0" name="Line 39"/>
              <p:cNvSpPr>
                <a:spLocks noChangeShapeType="1"/>
              </p:cNvSpPr>
              <p:nvPr/>
            </p:nvSpPr>
            <p:spPr bwMode="auto">
              <a:xfrm>
                <a:off x="3924" y="107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 name="Line 40"/>
              <p:cNvSpPr>
                <a:spLocks noChangeShapeType="1"/>
              </p:cNvSpPr>
              <p:nvPr/>
            </p:nvSpPr>
            <p:spPr bwMode="auto">
              <a:xfrm>
                <a:off x="3924" y="138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2" name="Line 41"/>
              <p:cNvSpPr>
                <a:spLocks noChangeShapeType="1"/>
              </p:cNvSpPr>
              <p:nvPr/>
            </p:nvSpPr>
            <p:spPr bwMode="auto">
              <a:xfrm>
                <a:off x="3924" y="169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 name="Line 42"/>
              <p:cNvSpPr>
                <a:spLocks noChangeShapeType="1"/>
              </p:cNvSpPr>
              <p:nvPr/>
            </p:nvSpPr>
            <p:spPr bwMode="auto">
              <a:xfrm>
                <a:off x="3924" y="231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4" name="Line 43"/>
              <p:cNvSpPr>
                <a:spLocks noChangeShapeType="1"/>
              </p:cNvSpPr>
              <p:nvPr/>
            </p:nvSpPr>
            <p:spPr bwMode="auto">
              <a:xfrm>
                <a:off x="3924" y="293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 name="Line 44"/>
              <p:cNvSpPr>
                <a:spLocks noChangeShapeType="1"/>
              </p:cNvSpPr>
              <p:nvPr/>
            </p:nvSpPr>
            <p:spPr bwMode="auto">
              <a:xfrm>
                <a:off x="3924" y="35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6" name="Line 45"/>
              <p:cNvSpPr>
                <a:spLocks noChangeShapeType="1"/>
              </p:cNvSpPr>
              <p:nvPr/>
            </p:nvSpPr>
            <p:spPr bwMode="auto">
              <a:xfrm>
                <a:off x="3924" y="386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7" name="Text Box 46"/>
              <p:cNvSpPr txBox="1">
                <a:spLocks noChangeArrowheads="1"/>
              </p:cNvSpPr>
              <p:nvPr/>
            </p:nvSpPr>
            <p:spPr bwMode="auto">
              <a:xfrm>
                <a:off x="4014" y="656"/>
                <a:ext cx="408" cy="3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spcBef>
                    <a:spcPct val="50000"/>
                  </a:spcBef>
                </a:pPr>
                <a:r>
                  <a:rPr lang="en-GB">
                    <a:latin typeface="Comic Sans MS" pitchFamily="66" charset="0"/>
                  </a:rPr>
                  <a:t>1</a:t>
                </a:r>
              </a:p>
              <a:p>
                <a:pPr>
                  <a:lnSpc>
                    <a:spcPct val="125000"/>
                  </a:lnSpc>
                  <a:spcBef>
                    <a:spcPct val="50000"/>
                  </a:spcBef>
                </a:pPr>
                <a:r>
                  <a:rPr lang="en-GB">
                    <a:latin typeface="Comic Sans MS" pitchFamily="66" charset="0"/>
                  </a:rPr>
                  <a:t>2</a:t>
                </a:r>
              </a:p>
              <a:p>
                <a:pPr>
                  <a:lnSpc>
                    <a:spcPct val="125000"/>
                  </a:lnSpc>
                  <a:spcBef>
                    <a:spcPct val="50000"/>
                  </a:spcBef>
                </a:pPr>
                <a:r>
                  <a:rPr lang="en-GB">
                    <a:latin typeface="Comic Sans MS" pitchFamily="66" charset="0"/>
                  </a:rPr>
                  <a:t>3</a:t>
                </a:r>
              </a:p>
              <a:p>
                <a:pPr>
                  <a:lnSpc>
                    <a:spcPct val="125000"/>
                  </a:lnSpc>
                  <a:spcBef>
                    <a:spcPct val="50000"/>
                  </a:spcBef>
                </a:pPr>
                <a:r>
                  <a:rPr lang="en-GB">
                    <a:latin typeface="Comic Sans MS" pitchFamily="66" charset="0"/>
                  </a:rPr>
                  <a:t>4</a:t>
                </a:r>
              </a:p>
              <a:p>
                <a:pPr>
                  <a:lnSpc>
                    <a:spcPct val="125000"/>
                  </a:lnSpc>
                  <a:spcBef>
                    <a:spcPct val="50000"/>
                  </a:spcBef>
                </a:pPr>
                <a:r>
                  <a:rPr lang="en-GB">
                    <a:latin typeface="Comic Sans MS" pitchFamily="66" charset="0"/>
                  </a:rPr>
                  <a:t>3</a:t>
                </a:r>
              </a:p>
              <a:p>
                <a:pPr>
                  <a:lnSpc>
                    <a:spcPct val="125000"/>
                  </a:lnSpc>
                  <a:spcBef>
                    <a:spcPct val="50000"/>
                  </a:spcBef>
                </a:pPr>
                <a:r>
                  <a:rPr lang="en-GB">
                    <a:latin typeface="Comic Sans MS" pitchFamily="66" charset="0"/>
                  </a:rPr>
                  <a:t>4</a:t>
                </a:r>
              </a:p>
              <a:p>
                <a:pPr>
                  <a:lnSpc>
                    <a:spcPct val="125000"/>
                  </a:lnSpc>
                  <a:spcBef>
                    <a:spcPct val="50000"/>
                  </a:spcBef>
                </a:pPr>
                <a:r>
                  <a:rPr lang="en-GB">
                    <a:latin typeface="Comic Sans MS" pitchFamily="66" charset="0"/>
                  </a:rPr>
                  <a:t>5</a:t>
                </a:r>
              </a:p>
              <a:p>
                <a:pPr>
                  <a:lnSpc>
                    <a:spcPct val="125000"/>
                  </a:lnSpc>
                  <a:spcBef>
                    <a:spcPct val="50000"/>
                  </a:spcBef>
                </a:pPr>
                <a:r>
                  <a:rPr lang="en-GB">
                    <a:latin typeface="Comic Sans MS" pitchFamily="66" charset="0"/>
                  </a:rPr>
                  <a:t>5</a:t>
                </a:r>
              </a:p>
              <a:p>
                <a:pPr>
                  <a:lnSpc>
                    <a:spcPct val="125000"/>
                  </a:lnSpc>
                  <a:spcBef>
                    <a:spcPct val="50000"/>
                  </a:spcBef>
                </a:pPr>
                <a:r>
                  <a:rPr lang="en-GB">
                    <a:latin typeface="Comic Sans MS" pitchFamily="66" charset="0"/>
                  </a:rPr>
                  <a:t>6</a:t>
                </a:r>
              </a:p>
              <a:p>
                <a:pPr>
                  <a:lnSpc>
                    <a:spcPct val="125000"/>
                  </a:lnSpc>
                  <a:spcBef>
                    <a:spcPct val="50000"/>
                  </a:spcBef>
                </a:pPr>
                <a:r>
                  <a:rPr lang="en-GB">
                    <a:latin typeface="Comic Sans MS" pitchFamily="66" charset="0"/>
                  </a:rPr>
                  <a:t>7</a:t>
                </a:r>
              </a:p>
              <a:p>
                <a:pPr>
                  <a:lnSpc>
                    <a:spcPct val="125000"/>
                  </a:lnSpc>
                  <a:spcBef>
                    <a:spcPct val="50000"/>
                  </a:spcBef>
                </a:pPr>
                <a:r>
                  <a:rPr lang="en-GB">
                    <a:latin typeface="Comic Sans MS" pitchFamily="66" charset="0"/>
                  </a:rPr>
                  <a:t>8</a:t>
                </a:r>
                <a:endParaRPr lang="en-US">
                  <a:latin typeface="Comic Sans MS" pitchFamily="66" charset="0"/>
                </a:endParaRPr>
              </a:p>
            </p:txBody>
          </p:sp>
          <p:sp>
            <p:nvSpPr>
              <p:cNvPr id="38" name="Rectangle 47" descr="Wide upward diagonal"/>
              <p:cNvSpPr>
                <a:spLocks noChangeArrowheads="1"/>
              </p:cNvSpPr>
              <p:nvPr/>
            </p:nvSpPr>
            <p:spPr bwMode="auto">
              <a:xfrm>
                <a:off x="3696" y="1890"/>
                <a:ext cx="227" cy="907"/>
              </a:xfrm>
              <a:prstGeom prst="rect">
                <a:avLst/>
              </a:prstGeom>
              <a:pattFill prst="wdUpDiag">
                <a:fgClr>
                  <a:srgbClr val="66CCFF"/>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9" name="Line 48"/>
              <p:cNvSpPr>
                <a:spLocks noChangeShapeType="1"/>
              </p:cNvSpPr>
              <p:nvPr/>
            </p:nvSpPr>
            <p:spPr bwMode="auto">
              <a:xfrm>
                <a:off x="3923" y="200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 name="Line 49"/>
              <p:cNvSpPr>
                <a:spLocks noChangeShapeType="1"/>
              </p:cNvSpPr>
              <p:nvPr/>
            </p:nvSpPr>
            <p:spPr bwMode="auto">
              <a:xfrm>
                <a:off x="3923" y="262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 name="Line 50"/>
              <p:cNvSpPr>
                <a:spLocks noChangeShapeType="1"/>
              </p:cNvSpPr>
              <p:nvPr/>
            </p:nvSpPr>
            <p:spPr bwMode="auto">
              <a:xfrm>
                <a:off x="3923" y="324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26" name="AutoShape 53"/>
            <p:cNvSpPr>
              <a:spLocks/>
            </p:cNvSpPr>
            <p:nvPr/>
          </p:nvSpPr>
          <p:spPr bwMode="auto">
            <a:xfrm>
              <a:off x="4422" y="1678"/>
              <a:ext cx="136" cy="953"/>
            </a:xfrm>
            <a:prstGeom prst="rightBrace">
              <a:avLst>
                <a:gd name="adj1" fmla="val 58395"/>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7" name="Text Box 54"/>
            <p:cNvSpPr txBox="1">
              <a:spLocks noChangeArrowheads="1"/>
            </p:cNvSpPr>
            <p:nvPr/>
          </p:nvSpPr>
          <p:spPr bwMode="auto">
            <a:xfrm>
              <a:off x="4604" y="1661"/>
              <a:ext cx="952" cy="1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Duplicated</a:t>
              </a:r>
            </a:p>
            <a:p>
              <a:pPr>
                <a:spcBef>
                  <a:spcPct val="50000"/>
                </a:spcBef>
              </a:pPr>
              <a:r>
                <a:rPr lang="en-GB">
                  <a:solidFill>
                    <a:srgbClr val="009900"/>
                  </a:solidFill>
                  <a:latin typeface="Comic Sans MS" pitchFamily="66" charset="0"/>
                </a:rPr>
                <a:t>Genes from</a:t>
              </a:r>
            </a:p>
            <a:p>
              <a:pPr>
                <a:spcBef>
                  <a:spcPct val="50000"/>
                </a:spcBef>
              </a:pPr>
              <a:r>
                <a:rPr lang="en-GB">
                  <a:solidFill>
                    <a:srgbClr val="009900"/>
                  </a:solidFill>
                  <a:latin typeface="Comic Sans MS" pitchFamily="66" charset="0"/>
                </a:rPr>
                <a:t>Homologous</a:t>
              </a:r>
            </a:p>
            <a:p>
              <a:pPr>
                <a:spcBef>
                  <a:spcPct val="50000"/>
                </a:spcBef>
              </a:pPr>
              <a:r>
                <a:rPr lang="en-GB">
                  <a:solidFill>
                    <a:srgbClr val="009900"/>
                  </a:solidFill>
                  <a:latin typeface="Comic Sans MS" pitchFamily="66" charset="0"/>
                </a:rPr>
                <a:t>chromosome</a:t>
              </a:r>
              <a:endParaRPr lang="en-US">
                <a:solidFill>
                  <a:srgbClr val="009900"/>
                </a:solidFill>
                <a:latin typeface="Comic Sans MS" pitchFamily="66" charset="0"/>
              </a:endParaRPr>
            </a:p>
          </p:txBody>
        </p:sp>
      </p:grpSp>
    </p:spTree>
    <p:extLst>
      <p:ext uri="{BB962C8B-B14F-4D97-AF65-F5344CB8AC3E}">
        <p14:creationId xmlns:p14="http://schemas.microsoft.com/office/powerpoint/2010/main" val="141960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2000" fill="hold"/>
                                        <p:tgtEl>
                                          <p:spTgt spid="23"/>
                                        </p:tgtEl>
                                        <p:attrNameLst>
                                          <p:attrName>ppt_x</p:attrName>
                                        </p:attrNameLst>
                                      </p:cBhvr>
                                      <p:tavLst>
                                        <p:tav tm="0">
                                          <p:val>
                                            <p:strVal val="1+#ppt_w/2"/>
                                          </p:val>
                                        </p:tav>
                                        <p:tav tm="100000">
                                          <p:val>
                                            <p:strVal val="#ppt_x"/>
                                          </p:val>
                                        </p:tav>
                                      </p:tavLst>
                                    </p:anim>
                                    <p:anim calcmode="lin" valueType="num">
                                      <p:cBhvr additive="base">
                                        <p:cTn id="14" dur="2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22</a:t>
            </a:fld>
            <a:endParaRPr lang="en-GB"/>
          </a:p>
        </p:txBody>
      </p:sp>
      <p:sp>
        <p:nvSpPr>
          <p:cNvPr id="6" name="Text Placeholder 5"/>
          <p:cNvSpPr>
            <a:spLocks noGrp="1"/>
          </p:cNvSpPr>
          <p:nvPr>
            <p:ph type="body" idx="4294967295"/>
          </p:nvPr>
        </p:nvSpPr>
        <p:spPr/>
        <p:txBody>
          <a:bodyPr/>
          <a:lstStyle/>
          <a:p>
            <a:r>
              <a:rPr lang="en-GB" dirty="0" smtClean="0"/>
              <a:t>In this type of mutation the chromosome breaks in two places.</a:t>
            </a:r>
          </a:p>
          <a:p>
            <a:r>
              <a:rPr lang="en-GB" dirty="0" smtClean="0"/>
              <a:t>The middle segment comes out and the two end pieces </a:t>
            </a:r>
            <a:r>
              <a:rPr lang="en-GB" dirty="0" err="1" smtClean="0"/>
              <a:t>rejoin</a:t>
            </a:r>
            <a:r>
              <a:rPr lang="en-GB" dirty="0" smtClean="0"/>
              <a:t> to form a shorter chromosome.</a:t>
            </a:r>
            <a:endParaRPr lang="en-GB" dirty="0"/>
          </a:p>
        </p:txBody>
      </p:sp>
    </p:spTree>
    <p:extLst>
      <p:ext uri="{BB962C8B-B14F-4D97-AF65-F5344CB8AC3E}">
        <p14:creationId xmlns:p14="http://schemas.microsoft.com/office/powerpoint/2010/main" val="4021533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2"/>
          <p:cNvSpPr>
            <a:spLocks noGrp="1"/>
          </p:cNvSpPr>
          <p:nvPr>
            <p:ph type="dt" sz="half" idx="10"/>
          </p:nvPr>
        </p:nvSpPr>
        <p:spPr/>
        <p:txBody>
          <a:bodyPr/>
          <a:lstStyle/>
          <a:p>
            <a:fld id="{92F263EB-BD25-450A-8D8D-0A28AD6C24E3}" type="datetime2">
              <a:rPr lang="en-US"/>
              <a:pPr/>
              <a:t>Wednesday, January 20, 2016</a:t>
            </a:fld>
            <a:endParaRPr lang="en-US"/>
          </a:p>
        </p:txBody>
      </p:sp>
      <p:sp>
        <p:nvSpPr>
          <p:cNvPr id="42" name="Footer Placeholder 3"/>
          <p:cNvSpPr>
            <a:spLocks noGrp="1"/>
          </p:cNvSpPr>
          <p:nvPr>
            <p:ph type="ftr" sz="quarter" idx="11"/>
          </p:nvPr>
        </p:nvSpPr>
        <p:spPr/>
        <p:txBody>
          <a:bodyPr/>
          <a:lstStyle/>
          <a:p>
            <a:r>
              <a:rPr lang="en-US"/>
              <a:t>G Davidson</a:t>
            </a:r>
          </a:p>
        </p:txBody>
      </p:sp>
      <p:sp>
        <p:nvSpPr>
          <p:cNvPr id="43" name="Slide Number Placeholder 4"/>
          <p:cNvSpPr>
            <a:spLocks noGrp="1"/>
          </p:cNvSpPr>
          <p:nvPr>
            <p:ph type="sldNum" sz="quarter" idx="12"/>
          </p:nvPr>
        </p:nvSpPr>
        <p:spPr/>
        <p:txBody>
          <a:bodyPr/>
          <a:lstStyle/>
          <a:p>
            <a:fld id="{436B073C-775D-4388-82DC-A1BA329B7362}" type="slidenum">
              <a:rPr lang="en-US"/>
              <a:pPr/>
              <a:t>23</a:t>
            </a:fld>
            <a:endParaRPr lang="en-US"/>
          </a:p>
        </p:txBody>
      </p:sp>
      <p:sp>
        <p:nvSpPr>
          <p:cNvPr id="31748" name="Rectangle 4"/>
          <p:cNvSpPr>
            <a:spLocks noGrp="1" noChangeArrowheads="1"/>
          </p:cNvSpPr>
          <p:nvPr>
            <p:ph type="title"/>
          </p:nvPr>
        </p:nvSpPr>
        <p:spPr>
          <a:xfrm>
            <a:off x="457200" y="44450"/>
            <a:ext cx="8229600" cy="1143000"/>
          </a:xfrm>
        </p:spPr>
        <p:txBody>
          <a:bodyPr/>
          <a:lstStyle/>
          <a:p>
            <a:r>
              <a:rPr lang="en-GB"/>
              <a:t>Deletion</a:t>
            </a:r>
            <a:endParaRPr lang="en-US"/>
          </a:p>
        </p:txBody>
      </p:sp>
      <p:grpSp>
        <p:nvGrpSpPr>
          <p:cNvPr id="31794" name="Group 50"/>
          <p:cNvGrpSpPr>
            <a:grpSpLocks/>
          </p:cNvGrpSpPr>
          <p:nvPr/>
        </p:nvGrpSpPr>
        <p:grpSpPr bwMode="auto">
          <a:xfrm>
            <a:off x="6157913" y="836613"/>
            <a:ext cx="2878137" cy="2952750"/>
            <a:chOff x="3879" y="527"/>
            <a:chExt cx="1813" cy="1860"/>
          </a:xfrm>
        </p:grpSpPr>
        <p:sp>
          <p:nvSpPr>
            <p:cNvPr id="31771" name="AutoShape 27"/>
            <p:cNvSpPr>
              <a:spLocks noChangeArrowheads="1"/>
            </p:cNvSpPr>
            <p:nvPr/>
          </p:nvSpPr>
          <p:spPr bwMode="auto">
            <a:xfrm>
              <a:off x="3879" y="617"/>
              <a:ext cx="226" cy="1770"/>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1772" name="Line 28"/>
            <p:cNvSpPr>
              <a:spLocks noChangeShapeType="1"/>
            </p:cNvSpPr>
            <p:nvPr/>
          </p:nvSpPr>
          <p:spPr bwMode="auto">
            <a:xfrm>
              <a:off x="4106" y="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73" name="Line 29"/>
            <p:cNvSpPr>
              <a:spLocks noChangeShapeType="1"/>
            </p:cNvSpPr>
            <p:nvPr/>
          </p:nvSpPr>
          <p:spPr bwMode="auto">
            <a:xfrm>
              <a:off x="4106" y="10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74" name="Line 30"/>
            <p:cNvSpPr>
              <a:spLocks noChangeShapeType="1"/>
            </p:cNvSpPr>
            <p:nvPr/>
          </p:nvSpPr>
          <p:spPr bwMode="auto">
            <a:xfrm>
              <a:off x="4106" y="14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75" name="Line 31"/>
            <p:cNvSpPr>
              <a:spLocks noChangeShapeType="1"/>
            </p:cNvSpPr>
            <p:nvPr/>
          </p:nvSpPr>
          <p:spPr bwMode="auto">
            <a:xfrm>
              <a:off x="4106" y="18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76" name="Line 32"/>
            <p:cNvSpPr>
              <a:spLocks noChangeShapeType="1"/>
            </p:cNvSpPr>
            <p:nvPr/>
          </p:nvSpPr>
          <p:spPr bwMode="auto">
            <a:xfrm>
              <a:off x="4106" y="22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80" name="Text Box 36"/>
            <p:cNvSpPr txBox="1">
              <a:spLocks noChangeArrowheads="1"/>
            </p:cNvSpPr>
            <p:nvPr/>
          </p:nvSpPr>
          <p:spPr bwMode="auto">
            <a:xfrm>
              <a:off x="4196" y="527"/>
              <a:ext cx="408" cy="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sp>
          <p:nvSpPr>
            <p:cNvPr id="31786" name="Text Box 42"/>
            <p:cNvSpPr txBox="1">
              <a:spLocks noChangeArrowheads="1"/>
            </p:cNvSpPr>
            <p:nvPr/>
          </p:nvSpPr>
          <p:spPr bwMode="auto">
            <a:xfrm>
              <a:off x="4377" y="1162"/>
              <a:ext cx="13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New chromosome</a:t>
              </a:r>
              <a:endParaRPr lang="en-US">
                <a:solidFill>
                  <a:srgbClr val="009900"/>
                </a:solidFill>
                <a:latin typeface="Comic Sans MS" pitchFamily="66" charset="0"/>
              </a:endParaRPr>
            </a:p>
          </p:txBody>
        </p:sp>
      </p:grpSp>
      <p:grpSp>
        <p:nvGrpSpPr>
          <p:cNvPr id="31792" name="Group 48"/>
          <p:cNvGrpSpPr>
            <a:grpSpLocks/>
          </p:cNvGrpSpPr>
          <p:nvPr/>
        </p:nvGrpSpPr>
        <p:grpSpPr bwMode="auto">
          <a:xfrm>
            <a:off x="468313" y="981075"/>
            <a:ext cx="4895850" cy="5111750"/>
            <a:chOff x="295" y="618"/>
            <a:chExt cx="3084" cy="3220"/>
          </a:xfrm>
        </p:grpSpPr>
        <p:grpSp>
          <p:nvGrpSpPr>
            <p:cNvPr id="31791" name="Group 47"/>
            <p:cNvGrpSpPr>
              <a:grpSpLocks/>
            </p:cNvGrpSpPr>
            <p:nvPr/>
          </p:nvGrpSpPr>
          <p:grpSpPr bwMode="auto">
            <a:xfrm>
              <a:off x="295" y="618"/>
              <a:ext cx="2450" cy="3220"/>
              <a:chOff x="295" y="618"/>
              <a:chExt cx="2450" cy="3220"/>
            </a:xfrm>
          </p:grpSpPr>
          <p:grpSp>
            <p:nvGrpSpPr>
              <p:cNvPr id="31763" name="Group 19"/>
              <p:cNvGrpSpPr>
                <a:grpSpLocks/>
              </p:cNvGrpSpPr>
              <p:nvPr/>
            </p:nvGrpSpPr>
            <p:grpSpPr bwMode="auto">
              <a:xfrm>
                <a:off x="930" y="618"/>
                <a:ext cx="725" cy="2947"/>
                <a:chOff x="930" y="981"/>
                <a:chExt cx="725" cy="2947"/>
              </a:xfrm>
            </p:grpSpPr>
            <p:grpSp>
              <p:nvGrpSpPr>
                <p:cNvPr id="31761" name="Group 17"/>
                <p:cNvGrpSpPr>
                  <a:grpSpLocks/>
                </p:cNvGrpSpPr>
                <p:nvPr/>
              </p:nvGrpSpPr>
              <p:grpSpPr bwMode="auto">
                <a:xfrm>
                  <a:off x="930" y="1071"/>
                  <a:ext cx="318" cy="2857"/>
                  <a:chOff x="1111" y="1117"/>
                  <a:chExt cx="318" cy="2857"/>
                </a:xfrm>
              </p:grpSpPr>
              <p:sp>
                <p:nvSpPr>
                  <p:cNvPr id="31752" name="AutoShape 8"/>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1753" name="Line 9"/>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4" name="Line 10"/>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5" name="Line 11"/>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6" name="Line 12"/>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7" name="Line 13"/>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8" name="Line 14"/>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59" name="Line 15"/>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60" name="Line 16"/>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1762" name="Text Box 18"/>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31764" name="Line 20"/>
              <p:cNvSpPr>
                <a:spLocks noChangeShapeType="1"/>
              </p:cNvSpPr>
              <p:nvPr/>
            </p:nvSpPr>
            <p:spPr bwMode="auto">
              <a:xfrm>
                <a:off x="793" y="1706"/>
                <a:ext cx="953"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65" name="Line 21"/>
              <p:cNvSpPr>
                <a:spLocks noChangeShapeType="1"/>
              </p:cNvSpPr>
              <p:nvPr/>
            </p:nvSpPr>
            <p:spPr bwMode="auto">
              <a:xfrm>
                <a:off x="793" y="2886"/>
                <a:ext cx="953"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66" name="AutoShape 22"/>
              <p:cNvSpPr>
                <a:spLocks/>
              </p:cNvSpPr>
              <p:nvPr/>
            </p:nvSpPr>
            <p:spPr bwMode="auto">
              <a:xfrm>
                <a:off x="1837" y="1649"/>
                <a:ext cx="182" cy="1270"/>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1767" name="Text Box 23"/>
              <p:cNvSpPr txBox="1">
                <a:spLocks noChangeArrowheads="1"/>
              </p:cNvSpPr>
              <p:nvPr/>
            </p:nvSpPr>
            <p:spPr bwMode="auto">
              <a:xfrm>
                <a:off x="2064" y="2156"/>
                <a:ext cx="6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31768" name="Text Box 24"/>
              <p:cNvSpPr txBox="1">
                <a:spLocks noChangeArrowheads="1"/>
              </p:cNvSpPr>
              <p:nvPr/>
            </p:nvSpPr>
            <p:spPr bwMode="auto">
              <a:xfrm>
                <a:off x="295" y="3607"/>
                <a:ext cx="17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grpSp>
        <p:sp>
          <p:nvSpPr>
            <p:cNvPr id="31788" name="Line 44"/>
            <p:cNvSpPr>
              <a:spLocks noChangeShapeType="1"/>
            </p:cNvSpPr>
            <p:nvPr/>
          </p:nvSpPr>
          <p:spPr bwMode="auto">
            <a:xfrm>
              <a:off x="2789" y="2205"/>
              <a:ext cx="59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31793" name="Group 49"/>
          <p:cNvGrpSpPr>
            <a:grpSpLocks/>
          </p:cNvGrpSpPr>
          <p:nvPr/>
        </p:nvGrpSpPr>
        <p:grpSpPr bwMode="auto">
          <a:xfrm>
            <a:off x="5651500" y="4049713"/>
            <a:ext cx="3097213" cy="1725612"/>
            <a:chOff x="3560" y="2551"/>
            <a:chExt cx="1951" cy="1087"/>
          </a:xfrm>
        </p:grpSpPr>
        <p:sp>
          <p:nvSpPr>
            <p:cNvPr id="31781" name="AutoShape 37"/>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1782" name="Text Box 38"/>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p:txBody>
        </p:sp>
        <p:sp>
          <p:nvSpPr>
            <p:cNvPr id="31783" name="Line 39"/>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84" name="Line 40"/>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85" name="Line 41"/>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87" name="Text Box 43"/>
            <p:cNvSpPr txBox="1">
              <a:spLocks noChangeArrowheads="1"/>
            </p:cNvSpPr>
            <p:nvPr/>
          </p:nvSpPr>
          <p:spPr bwMode="auto">
            <a:xfrm>
              <a:off x="4376" y="3022"/>
              <a:ext cx="113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Deleted genes</a:t>
              </a:r>
              <a:endParaRPr lang="en-US">
                <a:solidFill>
                  <a:srgbClr val="009900"/>
                </a:solidFill>
                <a:latin typeface="Comic Sans MS" pitchFamily="66" charset="0"/>
              </a:endParaRPr>
            </a:p>
          </p:txBody>
        </p:sp>
        <p:sp>
          <p:nvSpPr>
            <p:cNvPr id="31789" name="Line 45"/>
            <p:cNvSpPr>
              <a:spLocks noChangeShapeType="1"/>
            </p:cNvSpPr>
            <p:nvPr/>
          </p:nvSpPr>
          <p:spPr bwMode="auto">
            <a:xfrm flipV="1">
              <a:off x="3560" y="2704"/>
              <a:ext cx="862" cy="862"/>
            </a:xfrm>
            <a:prstGeom prst="line">
              <a:avLst/>
            </a:prstGeom>
            <a:noFill/>
            <a:ln w="762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1790" name="Line 46"/>
            <p:cNvSpPr>
              <a:spLocks noChangeShapeType="1"/>
            </p:cNvSpPr>
            <p:nvPr/>
          </p:nvSpPr>
          <p:spPr bwMode="auto">
            <a:xfrm rot="16200000" flipV="1">
              <a:off x="3560" y="2704"/>
              <a:ext cx="862" cy="862"/>
            </a:xfrm>
            <a:prstGeom prst="line">
              <a:avLst/>
            </a:prstGeom>
            <a:noFill/>
            <a:ln w="762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Tree>
    <p:extLst>
      <p:ext uri="{BB962C8B-B14F-4D97-AF65-F5344CB8AC3E}">
        <p14:creationId xmlns:p14="http://schemas.microsoft.com/office/powerpoint/2010/main" val="3713383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92"/>
                                        </p:tgtEl>
                                        <p:attrNameLst>
                                          <p:attrName>style.visibility</p:attrName>
                                        </p:attrNameLst>
                                      </p:cBhvr>
                                      <p:to>
                                        <p:strVal val="visible"/>
                                      </p:to>
                                    </p:set>
                                    <p:anim calcmode="lin" valueType="num">
                                      <p:cBhvr additive="base">
                                        <p:cTn id="7" dur="2000" fill="hold"/>
                                        <p:tgtEl>
                                          <p:spTgt spid="31792"/>
                                        </p:tgtEl>
                                        <p:attrNameLst>
                                          <p:attrName>ppt_x</p:attrName>
                                        </p:attrNameLst>
                                      </p:cBhvr>
                                      <p:tavLst>
                                        <p:tav tm="0">
                                          <p:val>
                                            <p:strVal val="0-#ppt_w/2"/>
                                          </p:val>
                                        </p:tav>
                                        <p:tav tm="100000">
                                          <p:val>
                                            <p:strVal val="#ppt_x"/>
                                          </p:val>
                                        </p:tav>
                                      </p:tavLst>
                                    </p:anim>
                                    <p:anim calcmode="lin" valueType="num">
                                      <p:cBhvr additive="base">
                                        <p:cTn id="8" dur="2000" fill="hold"/>
                                        <p:tgtEl>
                                          <p:spTgt spid="317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1793"/>
                                        </p:tgtEl>
                                        <p:attrNameLst>
                                          <p:attrName>style.visibility</p:attrName>
                                        </p:attrNameLst>
                                      </p:cBhvr>
                                      <p:to>
                                        <p:strVal val="visible"/>
                                      </p:to>
                                    </p:set>
                                    <p:anim calcmode="lin" valueType="num">
                                      <p:cBhvr additive="base">
                                        <p:cTn id="13" dur="2000" fill="hold"/>
                                        <p:tgtEl>
                                          <p:spTgt spid="31793"/>
                                        </p:tgtEl>
                                        <p:attrNameLst>
                                          <p:attrName>ppt_x</p:attrName>
                                        </p:attrNameLst>
                                      </p:cBhvr>
                                      <p:tavLst>
                                        <p:tav tm="0">
                                          <p:val>
                                            <p:strVal val="1+#ppt_w/2"/>
                                          </p:val>
                                        </p:tav>
                                        <p:tav tm="100000">
                                          <p:val>
                                            <p:strVal val="#ppt_x"/>
                                          </p:val>
                                        </p:tav>
                                      </p:tavLst>
                                    </p:anim>
                                    <p:anim calcmode="lin" valueType="num">
                                      <p:cBhvr additive="base">
                                        <p:cTn id="14" dur="2000" fill="hold"/>
                                        <p:tgtEl>
                                          <p:spTgt spid="3179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xit" presetSubtype="0" fill="hold" nodeType="clickEffect">
                                  <p:stCondLst>
                                    <p:cond delay="0"/>
                                  </p:stCondLst>
                                  <p:childTnLst>
                                    <p:animEffect transition="out" filter="fade">
                                      <p:cBhvr>
                                        <p:cTn id="18" dur="2000"/>
                                        <p:tgtEl>
                                          <p:spTgt spid="31793"/>
                                        </p:tgtEl>
                                      </p:cBhvr>
                                    </p:animEffect>
                                    <p:set>
                                      <p:cBhvr>
                                        <p:cTn id="19" dur="1" fill="hold">
                                          <p:stCondLst>
                                            <p:cond delay="1999"/>
                                          </p:stCondLst>
                                        </p:cTn>
                                        <p:tgtEl>
                                          <p:spTgt spid="31793"/>
                                        </p:tgtEl>
                                        <p:attrNameLst>
                                          <p:attrName>style.visibility</p:attrName>
                                        </p:attrNameLst>
                                      </p:cBhvr>
                                      <p:to>
                                        <p:strVal val="hidden"/>
                                      </p:to>
                                    </p:set>
                                  </p:childTnLst>
                                </p:cTn>
                              </p:par>
                              <p:par>
                                <p:cTn id="20" presetID="2" presetClass="entr" presetSubtype="3" fill="hold" nodeType="withEffect">
                                  <p:stCondLst>
                                    <p:cond delay="0"/>
                                  </p:stCondLst>
                                  <p:childTnLst>
                                    <p:set>
                                      <p:cBhvr>
                                        <p:cTn id="21" dur="1" fill="hold">
                                          <p:stCondLst>
                                            <p:cond delay="0"/>
                                          </p:stCondLst>
                                        </p:cTn>
                                        <p:tgtEl>
                                          <p:spTgt spid="31794"/>
                                        </p:tgtEl>
                                        <p:attrNameLst>
                                          <p:attrName>style.visibility</p:attrName>
                                        </p:attrNameLst>
                                      </p:cBhvr>
                                      <p:to>
                                        <p:strVal val="visible"/>
                                      </p:to>
                                    </p:set>
                                    <p:anim calcmode="lin" valueType="num">
                                      <p:cBhvr additive="base">
                                        <p:cTn id="22" dur="2000" fill="hold"/>
                                        <p:tgtEl>
                                          <p:spTgt spid="31794"/>
                                        </p:tgtEl>
                                        <p:attrNameLst>
                                          <p:attrName>ppt_x</p:attrName>
                                        </p:attrNameLst>
                                      </p:cBhvr>
                                      <p:tavLst>
                                        <p:tav tm="0">
                                          <p:val>
                                            <p:strVal val="1+#ppt_w/2"/>
                                          </p:val>
                                        </p:tav>
                                        <p:tav tm="100000">
                                          <p:val>
                                            <p:strVal val="#ppt_x"/>
                                          </p:val>
                                        </p:tav>
                                      </p:tavLst>
                                    </p:anim>
                                    <p:anim calcmode="lin" valueType="num">
                                      <p:cBhvr additive="base">
                                        <p:cTn id="23" dur="2000" fill="hold"/>
                                        <p:tgtEl>
                                          <p:spTgt spid="317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Translocation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dirty="0"/>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24</a:t>
            </a:fld>
            <a:endParaRPr lang="en-GB"/>
          </a:p>
        </p:txBody>
      </p:sp>
      <p:sp>
        <p:nvSpPr>
          <p:cNvPr id="6" name="Text Placeholder 5"/>
          <p:cNvSpPr>
            <a:spLocks noGrp="1"/>
          </p:cNvSpPr>
          <p:nvPr>
            <p:ph type="body" idx="4294967295"/>
          </p:nvPr>
        </p:nvSpPr>
        <p:spPr/>
        <p:txBody>
          <a:bodyPr/>
          <a:lstStyle/>
          <a:p>
            <a:r>
              <a:rPr lang="en-GB" dirty="0" smtClean="0"/>
              <a:t>In this type of mutation a piece of one chromosome breaks off and becomes attached to a different chromosome.</a:t>
            </a:r>
          </a:p>
          <a:p>
            <a:r>
              <a:rPr lang="en-GB" dirty="0" smtClean="0"/>
              <a:t>This can lead</a:t>
            </a:r>
            <a:r>
              <a:rPr lang="en-GB" baseline="0" dirty="0" smtClean="0"/>
              <a:t> to problems at meiosis when the chromosomes are pairing up.</a:t>
            </a:r>
          </a:p>
          <a:p>
            <a:r>
              <a:rPr lang="en-GB" baseline="0" dirty="0" smtClean="0"/>
              <a:t>The result is usually gametes which are non-viable.</a:t>
            </a:r>
            <a:endParaRPr lang="en-GB" dirty="0"/>
          </a:p>
        </p:txBody>
      </p:sp>
    </p:spTree>
    <p:extLst>
      <p:ext uri="{BB962C8B-B14F-4D97-AF65-F5344CB8AC3E}">
        <p14:creationId xmlns:p14="http://schemas.microsoft.com/office/powerpoint/2010/main" val="3684178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2"/>
          <p:cNvSpPr>
            <a:spLocks noGrp="1"/>
          </p:cNvSpPr>
          <p:nvPr>
            <p:ph type="dt" sz="half" idx="10"/>
          </p:nvPr>
        </p:nvSpPr>
        <p:spPr/>
        <p:txBody>
          <a:bodyPr/>
          <a:lstStyle/>
          <a:p>
            <a:fld id="{BF473134-6ED2-4297-864F-B1D6D8AC315C}" type="datetime2">
              <a:rPr lang="en-US"/>
              <a:pPr/>
              <a:t>Wednesday, January 20, 2016</a:t>
            </a:fld>
            <a:endParaRPr lang="en-US"/>
          </a:p>
        </p:txBody>
      </p:sp>
      <p:sp>
        <p:nvSpPr>
          <p:cNvPr id="44" name="Footer Placeholder 3"/>
          <p:cNvSpPr>
            <a:spLocks noGrp="1"/>
          </p:cNvSpPr>
          <p:nvPr>
            <p:ph type="ftr" sz="quarter" idx="11"/>
          </p:nvPr>
        </p:nvSpPr>
        <p:spPr/>
        <p:txBody>
          <a:bodyPr/>
          <a:lstStyle/>
          <a:p>
            <a:r>
              <a:rPr lang="en-US"/>
              <a:t>G Davidson</a:t>
            </a:r>
          </a:p>
        </p:txBody>
      </p:sp>
      <p:sp>
        <p:nvSpPr>
          <p:cNvPr id="45" name="Slide Number Placeholder 4"/>
          <p:cNvSpPr>
            <a:spLocks noGrp="1"/>
          </p:cNvSpPr>
          <p:nvPr>
            <p:ph type="sldNum" sz="quarter" idx="12"/>
          </p:nvPr>
        </p:nvSpPr>
        <p:spPr/>
        <p:txBody>
          <a:bodyPr/>
          <a:lstStyle/>
          <a:p>
            <a:fld id="{E8A41DBE-5656-41CE-A2F2-C5CC2D0FB5B9}" type="slidenum">
              <a:rPr lang="en-US"/>
              <a:pPr/>
              <a:t>25</a:t>
            </a:fld>
            <a:endParaRPr lang="en-US"/>
          </a:p>
        </p:txBody>
      </p:sp>
      <p:sp>
        <p:nvSpPr>
          <p:cNvPr id="35842" name="Rectangle 2"/>
          <p:cNvSpPr>
            <a:spLocks noGrp="1" noChangeArrowheads="1"/>
          </p:cNvSpPr>
          <p:nvPr>
            <p:ph type="title"/>
          </p:nvPr>
        </p:nvSpPr>
        <p:spPr>
          <a:xfrm>
            <a:off x="457200" y="44450"/>
            <a:ext cx="8229600" cy="1143000"/>
          </a:xfrm>
        </p:spPr>
        <p:txBody>
          <a:bodyPr/>
          <a:lstStyle/>
          <a:p>
            <a:r>
              <a:rPr lang="en-GB"/>
              <a:t>Translocation</a:t>
            </a:r>
            <a:endParaRPr lang="en-US"/>
          </a:p>
        </p:txBody>
      </p:sp>
      <p:grpSp>
        <p:nvGrpSpPr>
          <p:cNvPr id="35904" name="Group 64"/>
          <p:cNvGrpSpPr>
            <a:grpSpLocks/>
          </p:cNvGrpSpPr>
          <p:nvPr/>
        </p:nvGrpSpPr>
        <p:grpSpPr bwMode="auto">
          <a:xfrm>
            <a:off x="4787900" y="476250"/>
            <a:ext cx="2952750" cy="5527675"/>
            <a:chOff x="3016" y="300"/>
            <a:chExt cx="1860" cy="3482"/>
          </a:xfrm>
        </p:grpSpPr>
        <p:grpSp>
          <p:nvGrpSpPr>
            <p:cNvPr id="35887" name="Group 47"/>
            <p:cNvGrpSpPr>
              <a:grpSpLocks/>
            </p:cNvGrpSpPr>
            <p:nvPr/>
          </p:nvGrpSpPr>
          <p:grpSpPr bwMode="auto">
            <a:xfrm>
              <a:off x="4121" y="3067"/>
              <a:ext cx="709" cy="715"/>
              <a:chOff x="3878" y="2942"/>
              <a:chExt cx="709" cy="715"/>
            </a:xfrm>
          </p:grpSpPr>
          <p:sp>
            <p:nvSpPr>
              <p:cNvPr id="35867" name="AutoShape 27"/>
              <p:cNvSpPr>
                <a:spLocks noChangeArrowheads="1"/>
              </p:cNvSpPr>
              <p:nvPr/>
            </p:nvSpPr>
            <p:spPr bwMode="auto">
              <a:xfrm>
                <a:off x="3878" y="2976"/>
                <a:ext cx="227" cy="63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5868" name="Text Box 28"/>
              <p:cNvSpPr txBox="1">
                <a:spLocks noChangeArrowheads="1"/>
              </p:cNvSpPr>
              <p:nvPr/>
            </p:nvSpPr>
            <p:spPr bwMode="auto">
              <a:xfrm>
                <a:off x="4179" y="2942"/>
                <a:ext cx="408" cy="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23</a:t>
                </a:r>
              </a:p>
              <a:p>
                <a:pPr>
                  <a:lnSpc>
                    <a:spcPct val="165000"/>
                  </a:lnSpc>
                  <a:spcBef>
                    <a:spcPct val="50000"/>
                  </a:spcBef>
                </a:pPr>
                <a:r>
                  <a:rPr lang="en-GB">
                    <a:latin typeface="Comic Sans MS" pitchFamily="66" charset="0"/>
                  </a:rPr>
                  <a:t>24</a:t>
                </a:r>
              </a:p>
            </p:txBody>
          </p:sp>
          <p:sp>
            <p:nvSpPr>
              <p:cNvPr id="35870" name="Line 30"/>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71" name="Line 31"/>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35899" name="Group 59"/>
            <p:cNvGrpSpPr>
              <a:grpSpLocks/>
            </p:cNvGrpSpPr>
            <p:nvPr/>
          </p:nvGrpSpPr>
          <p:grpSpPr bwMode="auto">
            <a:xfrm>
              <a:off x="4150" y="300"/>
              <a:ext cx="726" cy="2575"/>
              <a:chOff x="4286" y="300"/>
              <a:chExt cx="726" cy="2575"/>
            </a:xfrm>
          </p:grpSpPr>
          <p:sp>
            <p:nvSpPr>
              <p:cNvPr id="35889" name="AutoShape 49"/>
              <p:cNvSpPr>
                <a:spLocks noChangeArrowheads="1"/>
              </p:cNvSpPr>
              <p:nvPr/>
            </p:nvSpPr>
            <p:spPr bwMode="auto">
              <a:xfrm>
                <a:off x="4286" y="390"/>
                <a:ext cx="227" cy="2450"/>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5890" name="Line 50"/>
              <p:cNvSpPr>
                <a:spLocks noChangeShapeType="1"/>
              </p:cNvSpPr>
              <p:nvPr/>
            </p:nvSpPr>
            <p:spPr bwMode="auto">
              <a:xfrm>
                <a:off x="4514" y="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1" name="Line 51"/>
              <p:cNvSpPr>
                <a:spLocks noChangeShapeType="1"/>
              </p:cNvSpPr>
              <p:nvPr/>
            </p:nvSpPr>
            <p:spPr bwMode="auto">
              <a:xfrm>
                <a:off x="4514" y="85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2" name="Line 52"/>
              <p:cNvSpPr>
                <a:spLocks noChangeShapeType="1"/>
              </p:cNvSpPr>
              <p:nvPr/>
            </p:nvSpPr>
            <p:spPr bwMode="auto">
              <a:xfrm>
                <a:off x="4514" y="123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3" name="Line 53"/>
              <p:cNvSpPr>
                <a:spLocks noChangeShapeType="1"/>
              </p:cNvSpPr>
              <p:nvPr/>
            </p:nvSpPr>
            <p:spPr bwMode="auto">
              <a:xfrm>
                <a:off x="4514" y="16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4" name="Line 54"/>
              <p:cNvSpPr>
                <a:spLocks noChangeShapeType="1"/>
              </p:cNvSpPr>
              <p:nvPr/>
            </p:nvSpPr>
            <p:spPr bwMode="auto">
              <a:xfrm>
                <a:off x="4514" y="198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5" name="Text Box 55"/>
              <p:cNvSpPr txBox="1">
                <a:spLocks noChangeArrowheads="1"/>
              </p:cNvSpPr>
              <p:nvPr/>
            </p:nvSpPr>
            <p:spPr bwMode="auto">
              <a:xfrm>
                <a:off x="4604" y="300"/>
                <a:ext cx="408" cy="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21</a:t>
                </a:r>
              </a:p>
              <a:p>
                <a:pPr>
                  <a:lnSpc>
                    <a:spcPct val="165000"/>
                  </a:lnSpc>
                  <a:spcBef>
                    <a:spcPct val="50000"/>
                  </a:spcBef>
                </a:pPr>
                <a:r>
                  <a:rPr lang="en-GB">
                    <a:latin typeface="Comic Sans MS" pitchFamily="66" charset="0"/>
                  </a:rPr>
                  <a:t>22</a:t>
                </a:r>
                <a:endParaRPr lang="en-US">
                  <a:latin typeface="Comic Sans MS" pitchFamily="66" charset="0"/>
                </a:endParaRPr>
              </a:p>
            </p:txBody>
          </p:sp>
          <p:sp>
            <p:nvSpPr>
              <p:cNvPr id="35896" name="Line 56"/>
              <p:cNvSpPr>
                <a:spLocks noChangeShapeType="1"/>
              </p:cNvSpPr>
              <p:nvPr/>
            </p:nvSpPr>
            <p:spPr bwMode="auto">
              <a:xfrm>
                <a:off x="4513" y="232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7" name="Line 57"/>
              <p:cNvSpPr>
                <a:spLocks noChangeShapeType="1"/>
              </p:cNvSpPr>
              <p:nvPr/>
            </p:nvSpPr>
            <p:spPr bwMode="auto">
              <a:xfrm>
                <a:off x="4513" y="270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98" name="Rectangle 58" descr="Wide upward diagonal"/>
              <p:cNvSpPr>
                <a:spLocks noChangeArrowheads="1"/>
              </p:cNvSpPr>
              <p:nvPr/>
            </p:nvSpPr>
            <p:spPr bwMode="auto">
              <a:xfrm>
                <a:off x="4286" y="2143"/>
                <a:ext cx="227" cy="680"/>
              </a:xfrm>
              <a:prstGeom prst="rect">
                <a:avLst/>
              </a:prstGeom>
              <a:pattFill prst="wdUpDiag">
                <a:fgClr>
                  <a:srgbClr val="0066FF"/>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sp>
          <p:nvSpPr>
            <p:cNvPr id="35900" name="AutoShape 60"/>
            <p:cNvSpPr>
              <a:spLocks/>
            </p:cNvSpPr>
            <p:nvPr/>
          </p:nvSpPr>
          <p:spPr bwMode="auto">
            <a:xfrm>
              <a:off x="3969" y="2115"/>
              <a:ext cx="90" cy="680"/>
            </a:xfrm>
            <a:prstGeom prst="leftBrace">
              <a:avLst>
                <a:gd name="adj1" fmla="val 62963"/>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5901" name="Text Box 61"/>
            <p:cNvSpPr txBox="1">
              <a:spLocks noChangeArrowheads="1"/>
            </p:cNvSpPr>
            <p:nvPr/>
          </p:nvSpPr>
          <p:spPr bwMode="auto">
            <a:xfrm>
              <a:off x="3016" y="2255"/>
              <a:ext cx="104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Translocated genes</a:t>
              </a:r>
              <a:endParaRPr lang="en-US">
                <a:solidFill>
                  <a:srgbClr val="009900"/>
                </a:solidFill>
                <a:latin typeface="Comic Sans MS" pitchFamily="66" charset="0"/>
              </a:endParaRPr>
            </a:p>
          </p:txBody>
        </p:sp>
      </p:grpSp>
      <p:grpSp>
        <p:nvGrpSpPr>
          <p:cNvPr id="35903" name="Group 63"/>
          <p:cNvGrpSpPr>
            <a:grpSpLocks/>
          </p:cNvGrpSpPr>
          <p:nvPr/>
        </p:nvGrpSpPr>
        <p:grpSpPr bwMode="auto">
          <a:xfrm>
            <a:off x="431800" y="692150"/>
            <a:ext cx="4140200" cy="5454650"/>
            <a:chOff x="0" y="436"/>
            <a:chExt cx="2608" cy="3436"/>
          </a:xfrm>
        </p:grpSpPr>
        <p:grpSp>
          <p:nvGrpSpPr>
            <p:cNvPr id="35883" name="Group 43"/>
            <p:cNvGrpSpPr>
              <a:grpSpLocks/>
            </p:cNvGrpSpPr>
            <p:nvPr/>
          </p:nvGrpSpPr>
          <p:grpSpPr bwMode="auto">
            <a:xfrm>
              <a:off x="1248" y="436"/>
              <a:ext cx="725" cy="1860"/>
              <a:chOff x="1248" y="527"/>
              <a:chExt cx="725" cy="1860"/>
            </a:xfrm>
          </p:grpSpPr>
          <p:sp>
            <p:nvSpPr>
              <p:cNvPr id="35860" name="AutoShape 20"/>
              <p:cNvSpPr>
                <a:spLocks noChangeArrowheads="1"/>
              </p:cNvSpPr>
              <p:nvPr/>
            </p:nvSpPr>
            <p:spPr bwMode="auto">
              <a:xfrm>
                <a:off x="1248" y="617"/>
                <a:ext cx="226" cy="1770"/>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5861" name="Line 21"/>
              <p:cNvSpPr>
                <a:spLocks noChangeShapeType="1"/>
              </p:cNvSpPr>
              <p:nvPr/>
            </p:nvSpPr>
            <p:spPr bwMode="auto">
              <a:xfrm>
                <a:off x="1475" y="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62" name="Line 22"/>
              <p:cNvSpPr>
                <a:spLocks noChangeShapeType="1"/>
              </p:cNvSpPr>
              <p:nvPr/>
            </p:nvSpPr>
            <p:spPr bwMode="auto">
              <a:xfrm>
                <a:off x="1475" y="10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63" name="Line 23"/>
              <p:cNvSpPr>
                <a:spLocks noChangeShapeType="1"/>
              </p:cNvSpPr>
              <p:nvPr/>
            </p:nvSpPr>
            <p:spPr bwMode="auto">
              <a:xfrm>
                <a:off x="1475" y="14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64" name="Line 24"/>
              <p:cNvSpPr>
                <a:spLocks noChangeShapeType="1"/>
              </p:cNvSpPr>
              <p:nvPr/>
            </p:nvSpPr>
            <p:spPr bwMode="auto">
              <a:xfrm>
                <a:off x="1475" y="18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65" name="Line 25"/>
              <p:cNvSpPr>
                <a:spLocks noChangeShapeType="1"/>
              </p:cNvSpPr>
              <p:nvPr/>
            </p:nvSpPr>
            <p:spPr bwMode="auto">
              <a:xfrm>
                <a:off x="1475" y="22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66" name="Text Box 26"/>
              <p:cNvSpPr txBox="1">
                <a:spLocks noChangeArrowheads="1"/>
              </p:cNvSpPr>
              <p:nvPr/>
            </p:nvSpPr>
            <p:spPr bwMode="auto">
              <a:xfrm>
                <a:off x="1565" y="527"/>
                <a:ext cx="408" cy="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endParaRPr lang="en-US">
                  <a:latin typeface="Comic Sans MS" pitchFamily="66" charset="0"/>
                </a:endParaRPr>
              </a:p>
            </p:txBody>
          </p:sp>
        </p:grpSp>
        <p:sp>
          <p:nvSpPr>
            <p:cNvPr id="35874" name="Line 34"/>
            <p:cNvSpPr>
              <a:spLocks noChangeShapeType="1"/>
            </p:cNvSpPr>
            <p:nvPr/>
          </p:nvSpPr>
          <p:spPr bwMode="auto">
            <a:xfrm>
              <a:off x="2018" y="2387"/>
              <a:ext cx="59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35882" name="Group 42"/>
            <p:cNvGrpSpPr>
              <a:grpSpLocks/>
            </p:cNvGrpSpPr>
            <p:nvPr/>
          </p:nvGrpSpPr>
          <p:grpSpPr bwMode="auto">
            <a:xfrm>
              <a:off x="1248" y="2368"/>
              <a:ext cx="725" cy="1504"/>
              <a:chOff x="1247" y="2561"/>
              <a:chExt cx="725" cy="1504"/>
            </a:xfrm>
          </p:grpSpPr>
          <p:sp>
            <p:nvSpPr>
              <p:cNvPr id="35875" name="AutoShape 35"/>
              <p:cNvSpPr>
                <a:spLocks noChangeArrowheads="1"/>
              </p:cNvSpPr>
              <p:nvPr/>
            </p:nvSpPr>
            <p:spPr bwMode="auto">
              <a:xfrm>
                <a:off x="1247" y="2659"/>
                <a:ext cx="227" cy="140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5877" name="Line 37"/>
              <p:cNvSpPr>
                <a:spLocks noChangeShapeType="1"/>
              </p:cNvSpPr>
              <p:nvPr/>
            </p:nvSpPr>
            <p:spPr bwMode="auto">
              <a:xfrm>
                <a:off x="1474" y="276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78" name="Line 38"/>
              <p:cNvSpPr>
                <a:spLocks noChangeShapeType="1"/>
              </p:cNvSpPr>
              <p:nvPr/>
            </p:nvSpPr>
            <p:spPr bwMode="auto">
              <a:xfrm>
                <a:off x="1474" y="313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79" name="Line 39"/>
              <p:cNvSpPr>
                <a:spLocks noChangeShapeType="1"/>
              </p:cNvSpPr>
              <p:nvPr/>
            </p:nvSpPr>
            <p:spPr bwMode="auto">
              <a:xfrm>
                <a:off x="1474" y="351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80" name="Line 40"/>
              <p:cNvSpPr>
                <a:spLocks noChangeShapeType="1"/>
              </p:cNvSpPr>
              <p:nvPr/>
            </p:nvSpPr>
            <p:spPr bwMode="auto">
              <a:xfrm>
                <a:off x="1474" y="388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881" name="Text Box 41"/>
              <p:cNvSpPr txBox="1">
                <a:spLocks noChangeArrowheads="1"/>
              </p:cNvSpPr>
              <p:nvPr/>
            </p:nvSpPr>
            <p:spPr bwMode="auto">
              <a:xfrm>
                <a:off x="1564" y="2561"/>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21</a:t>
                </a:r>
              </a:p>
              <a:p>
                <a:pPr>
                  <a:lnSpc>
                    <a:spcPct val="165000"/>
                  </a:lnSpc>
                  <a:spcBef>
                    <a:spcPct val="50000"/>
                  </a:spcBef>
                </a:pPr>
                <a:r>
                  <a:rPr lang="en-GB">
                    <a:latin typeface="Comic Sans MS" pitchFamily="66" charset="0"/>
                  </a:rPr>
                  <a:t>22</a:t>
                </a:r>
              </a:p>
              <a:p>
                <a:pPr>
                  <a:lnSpc>
                    <a:spcPct val="165000"/>
                  </a:lnSpc>
                  <a:spcBef>
                    <a:spcPct val="50000"/>
                  </a:spcBef>
                </a:pPr>
                <a:r>
                  <a:rPr lang="en-GB">
                    <a:latin typeface="Comic Sans MS" pitchFamily="66" charset="0"/>
                  </a:rPr>
                  <a:t>23</a:t>
                </a:r>
              </a:p>
              <a:p>
                <a:pPr>
                  <a:lnSpc>
                    <a:spcPct val="165000"/>
                  </a:lnSpc>
                  <a:spcBef>
                    <a:spcPct val="50000"/>
                  </a:spcBef>
                </a:pPr>
                <a:r>
                  <a:rPr lang="en-GB">
                    <a:latin typeface="Comic Sans MS" pitchFamily="66" charset="0"/>
                  </a:rPr>
                  <a:t>24</a:t>
                </a:r>
                <a:endParaRPr lang="en-US">
                  <a:latin typeface="Comic Sans MS" pitchFamily="66" charset="0"/>
                </a:endParaRPr>
              </a:p>
            </p:txBody>
          </p:sp>
        </p:grpSp>
        <p:sp>
          <p:nvSpPr>
            <p:cNvPr id="35884" name="Text Box 44"/>
            <p:cNvSpPr txBox="1">
              <a:spLocks noChangeArrowheads="1"/>
            </p:cNvSpPr>
            <p:nvPr/>
          </p:nvSpPr>
          <p:spPr bwMode="auto">
            <a:xfrm>
              <a:off x="0" y="1298"/>
              <a:ext cx="12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Chromosome A</a:t>
              </a:r>
              <a:endParaRPr lang="en-US">
                <a:solidFill>
                  <a:srgbClr val="0000FF"/>
                </a:solidFill>
                <a:latin typeface="Comic Sans MS" pitchFamily="66" charset="0"/>
              </a:endParaRPr>
            </a:p>
          </p:txBody>
        </p:sp>
        <p:sp>
          <p:nvSpPr>
            <p:cNvPr id="35885" name="Text Box 45"/>
            <p:cNvSpPr txBox="1">
              <a:spLocks noChangeArrowheads="1"/>
            </p:cNvSpPr>
            <p:nvPr/>
          </p:nvSpPr>
          <p:spPr bwMode="auto">
            <a:xfrm>
              <a:off x="22" y="3142"/>
              <a:ext cx="12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Chromosome B</a:t>
              </a:r>
              <a:endParaRPr lang="en-US">
                <a:solidFill>
                  <a:srgbClr val="0000FF"/>
                </a:solidFill>
                <a:latin typeface="Comic Sans MS" pitchFamily="66" charset="0"/>
              </a:endParaRPr>
            </a:p>
          </p:txBody>
        </p:sp>
        <p:sp>
          <p:nvSpPr>
            <p:cNvPr id="35886" name="Line 46"/>
            <p:cNvSpPr>
              <a:spLocks noChangeShapeType="1"/>
            </p:cNvSpPr>
            <p:nvPr/>
          </p:nvSpPr>
          <p:spPr bwMode="auto">
            <a:xfrm>
              <a:off x="1111" y="3147"/>
              <a:ext cx="544"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5902" name="Text Box 62"/>
            <p:cNvSpPr txBox="1">
              <a:spLocks noChangeArrowheads="1"/>
            </p:cNvSpPr>
            <p:nvPr/>
          </p:nvSpPr>
          <p:spPr bwMode="auto">
            <a:xfrm>
              <a:off x="1655" y="3052"/>
              <a:ext cx="6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grpSp>
    </p:spTree>
    <p:extLst>
      <p:ext uri="{BB962C8B-B14F-4D97-AF65-F5344CB8AC3E}">
        <p14:creationId xmlns:p14="http://schemas.microsoft.com/office/powerpoint/2010/main" val="1776931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903"/>
                                        </p:tgtEl>
                                        <p:attrNameLst>
                                          <p:attrName>style.visibility</p:attrName>
                                        </p:attrNameLst>
                                      </p:cBhvr>
                                      <p:to>
                                        <p:strVal val="visible"/>
                                      </p:to>
                                    </p:set>
                                    <p:anim calcmode="lin" valueType="num">
                                      <p:cBhvr additive="base">
                                        <p:cTn id="7" dur="2000" fill="hold"/>
                                        <p:tgtEl>
                                          <p:spTgt spid="35903"/>
                                        </p:tgtEl>
                                        <p:attrNameLst>
                                          <p:attrName>ppt_x</p:attrName>
                                        </p:attrNameLst>
                                      </p:cBhvr>
                                      <p:tavLst>
                                        <p:tav tm="0">
                                          <p:val>
                                            <p:strVal val="0-#ppt_w/2"/>
                                          </p:val>
                                        </p:tav>
                                        <p:tav tm="100000">
                                          <p:val>
                                            <p:strVal val="#ppt_x"/>
                                          </p:val>
                                        </p:tav>
                                      </p:tavLst>
                                    </p:anim>
                                    <p:anim calcmode="lin" valueType="num">
                                      <p:cBhvr additive="base">
                                        <p:cTn id="8" dur="2000" fill="hold"/>
                                        <p:tgtEl>
                                          <p:spTgt spid="359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5904"/>
                                        </p:tgtEl>
                                        <p:attrNameLst>
                                          <p:attrName>style.visibility</p:attrName>
                                        </p:attrNameLst>
                                      </p:cBhvr>
                                      <p:to>
                                        <p:strVal val="visible"/>
                                      </p:to>
                                    </p:set>
                                    <p:anim calcmode="lin" valueType="num">
                                      <p:cBhvr additive="base">
                                        <p:cTn id="13" dur="2000" fill="hold"/>
                                        <p:tgtEl>
                                          <p:spTgt spid="35904"/>
                                        </p:tgtEl>
                                        <p:attrNameLst>
                                          <p:attrName>ppt_x</p:attrName>
                                        </p:attrNameLst>
                                      </p:cBhvr>
                                      <p:tavLst>
                                        <p:tav tm="0">
                                          <p:val>
                                            <p:strVal val="1+#ppt_w/2"/>
                                          </p:val>
                                        </p:tav>
                                        <p:tav tm="100000">
                                          <p:val>
                                            <p:strVal val="#ppt_x"/>
                                          </p:val>
                                        </p:tav>
                                      </p:tavLst>
                                    </p:anim>
                                    <p:anim calcmode="lin" valueType="num">
                                      <p:cBhvr additive="base">
                                        <p:cTn id="14" dur="2000" fill="hold"/>
                                        <p:tgtEl>
                                          <p:spTgt spid="359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Inversion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26</a:t>
            </a:fld>
            <a:endParaRPr lang="en-GB"/>
          </a:p>
        </p:txBody>
      </p:sp>
      <p:sp>
        <p:nvSpPr>
          <p:cNvPr id="6" name="Text Placeholder 5"/>
          <p:cNvSpPr>
            <a:spLocks noGrp="1"/>
          </p:cNvSpPr>
          <p:nvPr>
            <p:ph type="body" idx="4294967295"/>
          </p:nvPr>
        </p:nvSpPr>
        <p:spPr/>
        <p:txBody>
          <a:bodyPr/>
          <a:lstStyle/>
          <a:p>
            <a:r>
              <a:rPr lang="en-GB" dirty="0" smtClean="0"/>
              <a:t>This</a:t>
            </a:r>
            <a:r>
              <a:rPr lang="en-GB" baseline="0" dirty="0" smtClean="0"/>
              <a:t> type of mutation occurs when a chromosome breaks in two places and the centre section revolves and joins up again.</a:t>
            </a:r>
          </a:p>
          <a:p>
            <a:r>
              <a:rPr lang="en-GB" baseline="0" dirty="0" smtClean="0"/>
              <a:t>This means some of the genes are in reverse order.</a:t>
            </a:r>
          </a:p>
          <a:p>
            <a:r>
              <a:rPr lang="en-GB" baseline="0" dirty="0" smtClean="0"/>
              <a:t>This can also result in non-viable gametes.</a:t>
            </a:r>
            <a:endParaRPr lang="en-GB" dirty="0"/>
          </a:p>
        </p:txBody>
      </p:sp>
    </p:spTree>
    <p:extLst>
      <p:ext uri="{BB962C8B-B14F-4D97-AF65-F5344CB8AC3E}">
        <p14:creationId xmlns:p14="http://schemas.microsoft.com/office/powerpoint/2010/main" val="1544883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2"/>
          <p:cNvSpPr>
            <a:spLocks noGrp="1"/>
          </p:cNvSpPr>
          <p:nvPr>
            <p:ph type="dt" sz="half" idx="10"/>
          </p:nvPr>
        </p:nvSpPr>
        <p:spPr/>
        <p:txBody>
          <a:bodyPr/>
          <a:lstStyle/>
          <a:p>
            <a:fld id="{2B6FBB1E-3289-477B-A60E-0F3EAD3A8746}" type="datetime2">
              <a:rPr lang="en-US"/>
              <a:pPr/>
              <a:t>Wednesday, January 20, 2016</a:t>
            </a:fld>
            <a:endParaRPr lang="en-US"/>
          </a:p>
        </p:txBody>
      </p:sp>
      <p:sp>
        <p:nvSpPr>
          <p:cNvPr id="43" name="Footer Placeholder 3"/>
          <p:cNvSpPr>
            <a:spLocks noGrp="1"/>
          </p:cNvSpPr>
          <p:nvPr>
            <p:ph type="ftr" sz="quarter" idx="11"/>
          </p:nvPr>
        </p:nvSpPr>
        <p:spPr/>
        <p:txBody>
          <a:bodyPr/>
          <a:lstStyle/>
          <a:p>
            <a:r>
              <a:rPr lang="en-US"/>
              <a:t>G Davidson</a:t>
            </a:r>
          </a:p>
        </p:txBody>
      </p:sp>
      <p:sp>
        <p:nvSpPr>
          <p:cNvPr id="44" name="Slide Number Placeholder 4"/>
          <p:cNvSpPr>
            <a:spLocks noGrp="1"/>
          </p:cNvSpPr>
          <p:nvPr>
            <p:ph type="sldNum" sz="quarter" idx="12"/>
          </p:nvPr>
        </p:nvSpPr>
        <p:spPr/>
        <p:txBody>
          <a:bodyPr/>
          <a:lstStyle/>
          <a:p>
            <a:fld id="{3EECE1A1-429A-40DC-8A87-E177ED24D331}" type="slidenum">
              <a:rPr lang="en-US"/>
              <a:pPr/>
              <a:t>27</a:t>
            </a:fld>
            <a:endParaRPr lang="en-US"/>
          </a:p>
        </p:txBody>
      </p:sp>
      <p:sp>
        <p:nvSpPr>
          <p:cNvPr id="33794" name="Rectangle 2"/>
          <p:cNvSpPr>
            <a:spLocks noGrp="1" noChangeArrowheads="1"/>
          </p:cNvSpPr>
          <p:nvPr>
            <p:ph type="title"/>
          </p:nvPr>
        </p:nvSpPr>
        <p:spPr>
          <a:xfrm>
            <a:off x="457200" y="44450"/>
            <a:ext cx="8229600" cy="1143000"/>
          </a:xfrm>
        </p:spPr>
        <p:txBody>
          <a:bodyPr/>
          <a:lstStyle/>
          <a:p>
            <a:r>
              <a:rPr lang="en-GB"/>
              <a:t>Inversion</a:t>
            </a:r>
            <a:endParaRPr lang="en-US"/>
          </a:p>
        </p:txBody>
      </p:sp>
      <p:grpSp>
        <p:nvGrpSpPr>
          <p:cNvPr id="2" name="Group 1"/>
          <p:cNvGrpSpPr/>
          <p:nvPr/>
        </p:nvGrpSpPr>
        <p:grpSpPr>
          <a:xfrm>
            <a:off x="468313" y="1052513"/>
            <a:ext cx="3240087" cy="5111750"/>
            <a:chOff x="468313" y="1052513"/>
            <a:chExt cx="3240087" cy="5111750"/>
          </a:xfrm>
        </p:grpSpPr>
        <p:grpSp>
          <p:nvGrpSpPr>
            <p:cNvPr id="33795" name="Group 3"/>
            <p:cNvGrpSpPr>
              <a:grpSpLocks/>
            </p:cNvGrpSpPr>
            <p:nvPr/>
          </p:nvGrpSpPr>
          <p:grpSpPr bwMode="auto">
            <a:xfrm>
              <a:off x="1476375" y="1052513"/>
              <a:ext cx="1150938" cy="4678362"/>
              <a:chOff x="930" y="981"/>
              <a:chExt cx="725" cy="2947"/>
            </a:xfrm>
          </p:grpSpPr>
          <p:grpSp>
            <p:nvGrpSpPr>
              <p:cNvPr id="33796" name="Group 4"/>
              <p:cNvGrpSpPr>
                <a:grpSpLocks/>
              </p:cNvGrpSpPr>
              <p:nvPr/>
            </p:nvGrpSpPr>
            <p:grpSpPr bwMode="auto">
              <a:xfrm>
                <a:off x="930" y="1071"/>
                <a:ext cx="318" cy="2857"/>
                <a:chOff x="1111" y="1117"/>
                <a:chExt cx="318" cy="2857"/>
              </a:xfrm>
            </p:grpSpPr>
            <p:sp>
              <p:nvSpPr>
                <p:cNvPr id="33797" name="AutoShape 5"/>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798" name="Line 6"/>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799" name="Line 7"/>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0" name="Line 8"/>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1" name="Line 9"/>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2" name="Line 10"/>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3" name="Line 11"/>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4" name="Line 12"/>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5" name="Line 13"/>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3806" name="Text Box 14"/>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33807" name="Line 15"/>
            <p:cNvSpPr>
              <a:spLocks noChangeShapeType="1"/>
            </p:cNvSpPr>
            <p:nvPr/>
          </p:nvSpPr>
          <p:spPr bwMode="auto">
            <a:xfrm>
              <a:off x="684213" y="3402013"/>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8" name="Line 16"/>
            <p:cNvSpPr>
              <a:spLocks noChangeShapeType="1"/>
            </p:cNvSpPr>
            <p:nvPr/>
          </p:nvSpPr>
          <p:spPr bwMode="auto">
            <a:xfrm>
              <a:off x="684213" y="5275263"/>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09" name="AutoShape 17"/>
            <p:cNvSpPr>
              <a:spLocks/>
            </p:cNvSpPr>
            <p:nvPr/>
          </p:nvSpPr>
          <p:spPr bwMode="auto">
            <a:xfrm>
              <a:off x="2341563" y="3311525"/>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810" name="Text Box 18"/>
            <p:cNvSpPr txBox="1">
              <a:spLocks noChangeArrowheads="1"/>
            </p:cNvSpPr>
            <p:nvPr/>
          </p:nvSpPr>
          <p:spPr bwMode="auto">
            <a:xfrm>
              <a:off x="2627313" y="411638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33811" name="Text Box 19"/>
            <p:cNvSpPr txBox="1">
              <a:spLocks noChangeArrowheads="1"/>
            </p:cNvSpPr>
            <p:nvPr/>
          </p:nvSpPr>
          <p:spPr bwMode="auto">
            <a:xfrm>
              <a:off x="468313" y="5797550"/>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grpSp>
      <p:grpSp>
        <p:nvGrpSpPr>
          <p:cNvPr id="3" name="Group 2"/>
          <p:cNvGrpSpPr/>
          <p:nvPr/>
        </p:nvGrpSpPr>
        <p:grpSpPr>
          <a:xfrm>
            <a:off x="3563938" y="1125538"/>
            <a:ext cx="2949575" cy="4576762"/>
            <a:chOff x="3563938" y="1125538"/>
            <a:chExt cx="2949575" cy="4576762"/>
          </a:xfrm>
        </p:grpSpPr>
        <p:sp>
          <p:nvSpPr>
            <p:cNvPr id="33826" name="Line 34"/>
            <p:cNvSpPr>
              <a:spLocks noChangeShapeType="1"/>
            </p:cNvSpPr>
            <p:nvPr/>
          </p:nvSpPr>
          <p:spPr bwMode="auto">
            <a:xfrm>
              <a:off x="3563938"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33871" name="Group 79"/>
            <p:cNvGrpSpPr>
              <a:grpSpLocks/>
            </p:cNvGrpSpPr>
            <p:nvPr/>
          </p:nvGrpSpPr>
          <p:grpSpPr bwMode="auto">
            <a:xfrm>
              <a:off x="4572000" y="1125538"/>
              <a:ext cx="1941513" cy="4576762"/>
              <a:chOff x="2473" y="572"/>
              <a:chExt cx="1223" cy="2883"/>
            </a:xfrm>
          </p:grpSpPr>
          <p:grpSp>
            <p:nvGrpSpPr>
              <p:cNvPr id="33851" name="Group 59"/>
              <p:cNvGrpSpPr>
                <a:grpSpLocks/>
              </p:cNvGrpSpPr>
              <p:nvPr/>
            </p:nvGrpSpPr>
            <p:grpSpPr bwMode="auto">
              <a:xfrm rot="17226530">
                <a:off x="2518" y="1933"/>
                <a:ext cx="1133" cy="1223"/>
                <a:chOff x="2562" y="1798"/>
                <a:chExt cx="1133" cy="1223"/>
              </a:xfrm>
            </p:grpSpPr>
            <p:grpSp>
              <p:nvGrpSpPr>
                <p:cNvPr id="33827" name="Group 35"/>
                <p:cNvGrpSpPr>
                  <a:grpSpLocks/>
                </p:cNvGrpSpPr>
                <p:nvPr/>
              </p:nvGrpSpPr>
              <p:grpSpPr bwMode="auto">
                <a:xfrm rot="4346216">
                  <a:off x="2797" y="1988"/>
                  <a:ext cx="709" cy="1087"/>
                  <a:chOff x="3878" y="2551"/>
                  <a:chExt cx="709" cy="1087"/>
                </a:xfrm>
              </p:grpSpPr>
              <p:sp>
                <p:nvSpPr>
                  <p:cNvPr id="33819" name="AutoShape 27"/>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820" name="Text Box 28"/>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33821" name="Line 29"/>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22" name="Line 30"/>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23" name="Line 31"/>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33828" name="AutoShape 36"/>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829" name="AutoShape 37"/>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33842" name="Group 50"/>
              <p:cNvGrpSpPr>
                <a:grpSpLocks/>
              </p:cNvGrpSpPr>
              <p:nvPr/>
            </p:nvGrpSpPr>
            <p:grpSpPr bwMode="auto">
              <a:xfrm>
                <a:off x="2654" y="572"/>
                <a:ext cx="725" cy="1459"/>
                <a:chOff x="3742" y="754"/>
                <a:chExt cx="725" cy="1459"/>
              </a:xfrm>
            </p:grpSpPr>
            <p:sp>
              <p:nvSpPr>
                <p:cNvPr id="33832" name="AutoShape 40"/>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833" name="Line 41"/>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34" name="Line 42"/>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35" name="Line 43"/>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36" name="Line 44"/>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41" name="Text Box 49"/>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33850" name="Group 58"/>
              <p:cNvGrpSpPr>
                <a:grpSpLocks/>
              </p:cNvGrpSpPr>
              <p:nvPr/>
            </p:nvGrpSpPr>
            <p:grpSpPr bwMode="auto">
              <a:xfrm>
                <a:off x="2654" y="3112"/>
                <a:ext cx="725" cy="343"/>
                <a:chOff x="2381" y="3677"/>
                <a:chExt cx="725" cy="343"/>
              </a:xfrm>
            </p:grpSpPr>
            <p:sp>
              <p:nvSpPr>
                <p:cNvPr id="33844" name="AutoShape 52"/>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3848" name="Line 56"/>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3849" name="Text Box 57"/>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grpSp>
    </p:spTree>
    <p:extLst>
      <p:ext uri="{BB962C8B-B14F-4D97-AF65-F5344CB8AC3E}">
        <p14:creationId xmlns:p14="http://schemas.microsoft.com/office/powerpoint/2010/main" val="82738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2"/>
          <p:cNvSpPr>
            <a:spLocks noGrp="1"/>
          </p:cNvSpPr>
          <p:nvPr>
            <p:ph type="dt" sz="half" idx="10"/>
          </p:nvPr>
        </p:nvSpPr>
        <p:spPr/>
        <p:txBody>
          <a:bodyPr/>
          <a:lstStyle/>
          <a:p>
            <a:fld id="{33EE5AF7-92A5-4AFC-AD63-59CF855BC29F}" type="datetime2">
              <a:rPr lang="en-US"/>
              <a:pPr/>
              <a:t>Wednesday, January 20, 2016</a:t>
            </a:fld>
            <a:endParaRPr lang="en-US"/>
          </a:p>
        </p:txBody>
      </p:sp>
      <p:sp>
        <p:nvSpPr>
          <p:cNvPr id="42" name="Footer Placeholder 3"/>
          <p:cNvSpPr>
            <a:spLocks noGrp="1"/>
          </p:cNvSpPr>
          <p:nvPr>
            <p:ph type="ftr" sz="quarter" idx="11"/>
          </p:nvPr>
        </p:nvSpPr>
        <p:spPr/>
        <p:txBody>
          <a:bodyPr/>
          <a:lstStyle/>
          <a:p>
            <a:r>
              <a:rPr lang="en-US"/>
              <a:t>G Davidson</a:t>
            </a:r>
          </a:p>
        </p:txBody>
      </p:sp>
      <p:sp>
        <p:nvSpPr>
          <p:cNvPr id="43" name="Slide Number Placeholder 4"/>
          <p:cNvSpPr>
            <a:spLocks noGrp="1"/>
          </p:cNvSpPr>
          <p:nvPr>
            <p:ph type="sldNum" sz="quarter" idx="12"/>
          </p:nvPr>
        </p:nvSpPr>
        <p:spPr/>
        <p:txBody>
          <a:bodyPr/>
          <a:lstStyle/>
          <a:p>
            <a:fld id="{C7407898-6E07-40E6-8A2A-87E8908EE367}" type="slidenum">
              <a:rPr lang="en-US"/>
              <a:pPr/>
              <a:t>28</a:t>
            </a:fld>
            <a:endParaRPr lang="en-US"/>
          </a:p>
        </p:txBody>
      </p:sp>
      <p:grpSp>
        <p:nvGrpSpPr>
          <p:cNvPr id="49156" name="Group 4"/>
          <p:cNvGrpSpPr>
            <a:grpSpLocks/>
          </p:cNvGrpSpPr>
          <p:nvPr/>
        </p:nvGrpSpPr>
        <p:grpSpPr bwMode="auto">
          <a:xfrm>
            <a:off x="1476375" y="1054100"/>
            <a:ext cx="1150938" cy="4678363"/>
            <a:chOff x="930" y="981"/>
            <a:chExt cx="725" cy="2947"/>
          </a:xfrm>
        </p:grpSpPr>
        <p:grpSp>
          <p:nvGrpSpPr>
            <p:cNvPr id="49157" name="Group 5"/>
            <p:cNvGrpSpPr>
              <a:grpSpLocks/>
            </p:cNvGrpSpPr>
            <p:nvPr/>
          </p:nvGrpSpPr>
          <p:grpSpPr bwMode="auto">
            <a:xfrm>
              <a:off x="930" y="1071"/>
              <a:ext cx="318" cy="2857"/>
              <a:chOff x="1111" y="1117"/>
              <a:chExt cx="318" cy="2857"/>
            </a:xfrm>
          </p:grpSpPr>
          <p:sp>
            <p:nvSpPr>
              <p:cNvPr id="49158" name="AutoShape 6"/>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159" name="Line 7"/>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0" name="Line 8"/>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1" name="Line 9"/>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2" name="Line 10"/>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3" name="Line 11"/>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4" name="Line 12"/>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5" name="Line 13"/>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6" name="Line 14"/>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49167" name="Text Box 15"/>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49168" name="Line 16"/>
          <p:cNvSpPr>
            <a:spLocks noChangeShapeType="1"/>
          </p:cNvSpPr>
          <p:nvPr/>
        </p:nvSpPr>
        <p:spPr bwMode="auto">
          <a:xfrm>
            <a:off x="684213" y="340360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69" name="Line 17"/>
          <p:cNvSpPr>
            <a:spLocks noChangeShapeType="1"/>
          </p:cNvSpPr>
          <p:nvPr/>
        </p:nvSpPr>
        <p:spPr bwMode="auto">
          <a:xfrm>
            <a:off x="684213" y="527685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70" name="AutoShape 18"/>
          <p:cNvSpPr>
            <a:spLocks/>
          </p:cNvSpPr>
          <p:nvPr/>
        </p:nvSpPr>
        <p:spPr bwMode="auto">
          <a:xfrm>
            <a:off x="2341563" y="3313113"/>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171" name="Text Box 19"/>
          <p:cNvSpPr txBox="1">
            <a:spLocks noChangeArrowheads="1"/>
          </p:cNvSpPr>
          <p:nvPr/>
        </p:nvSpPr>
        <p:spPr bwMode="auto">
          <a:xfrm>
            <a:off x="2627313" y="4117975"/>
            <a:ext cx="1081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49172" name="Text Box 20"/>
          <p:cNvSpPr txBox="1">
            <a:spLocks noChangeArrowheads="1"/>
          </p:cNvSpPr>
          <p:nvPr/>
        </p:nvSpPr>
        <p:spPr bwMode="auto">
          <a:xfrm>
            <a:off x="468313" y="5799138"/>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sp>
        <p:nvSpPr>
          <p:cNvPr id="49173" name="Line 21"/>
          <p:cNvSpPr>
            <a:spLocks noChangeShapeType="1"/>
          </p:cNvSpPr>
          <p:nvPr/>
        </p:nvSpPr>
        <p:spPr bwMode="auto">
          <a:xfrm>
            <a:off x="3563938"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49210" name="Group 58"/>
          <p:cNvGrpSpPr>
            <a:grpSpLocks/>
          </p:cNvGrpSpPr>
          <p:nvPr/>
        </p:nvGrpSpPr>
        <p:grpSpPr bwMode="auto">
          <a:xfrm>
            <a:off x="4646613" y="1125538"/>
            <a:ext cx="1941512" cy="4576762"/>
            <a:chOff x="2245" y="527"/>
            <a:chExt cx="1223" cy="2883"/>
          </a:xfrm>
        </p:grpSpPr>
        <p:grpSp>
          <p:nvGrpSpPr>
            <p:cNvPr id="49188" name="Group 36"/>
            <p:cNvGrpSpPr>
              <a:grpSpLocks/>
            </p:cNvGrpSpPr>
            <p:nvPr/>
          </p:nvGrpSpPr>
          <p:grpSpPr bwMode="auto">
            <a:xfrm rot="18598824">
              <a:off x="2290" y="1888"/>
              <a:ext cx="1133" cy="1223"/>
              <a:chOff x="2562" y="1798"/>
              <a:chExt cx="1133" cy="1223"/>
            </a:xfrm>
          </p:grpSpPr>
          <p:grpSp>
            <p:nvGrpSpPr>
              <p:cNvPr id="49189" name="Group 37"/>
              <p:cNvGrpSpPr>
                <a:grpSpLocks/>
              </p:cNvGrpSpPr>
              <p:nvPr/>
            </p:nvGrpSpPr>
            <p:grpSpPr bwMode="auto">
              <a:xfrm rot="4346216">
                <a:off x="2797" y="1988"/>
                <a:ext cx="709" cy="1087"/>
                <a:chOff x="3878" y="2551"/>
                <a:chExt cx="709" cy="1087"/>
              </a:xfrm>
            </p:grpSpPr>
            <p:sp>
              <p:nvSpPr>
                <p:cNvPr id="49190" name="AutoShape 38"/>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191" name="Text Box 39"/>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49192" name="Line 40"/>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93" name="Line 41"/>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194" name="Line 42"/>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49195" name="AutoShape 43"/>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196" name="AutoShape 44"/>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49197" name="Group 45"/>
            <p:cNvGrpSpPr>
              <a:grpSpLocks/>
            </p:cNvGrpSpPr>
            <p:nvPr/>
          </p:nvGrpSpPr>
          <p:grpSpPr bwMode="auto">
            <a:xfrm>
              <a:off x="2381" y="527"/>
              <a:ext cx="725" cy="1459"/>
              <a:chOff x="3742" y="754"/>
              <a:chExt cx="725" cy="1459"/>
            </a:xfrm>
          </p:grpSpPr>
          <p:sp>
            <p:nvSpPr>
              <p:cNvPr id="49198" name="AutoShape 46"/>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199" name="Line 47"/>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200" name="Line 48"/>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201" name="Line 49"/>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202" name="Line 50"/>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203" name="Text Box 51"/>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49204" name="Group 52"/>
            <p:cNvGrpSpPr>
              <a:grpSpLocks/>
            </p:cNvGrpSpPr>
            <p:nvPr/>
          </p:nvGrpSpPr>
          <p:grpSpPr bwMode="auto">
            <a:xfrm>
              <a:off x="2381" y="3067"/>
              <a:ext cx="725" cy="343"/>
              <a:chOff x="2381" y="3677"/>
              <a:chExt cx="725" cy="343"/>
            </a:xfrm>
          </p:grpSpPr>
          <p:sp>
            <p:nvSpPr>
              <p:cNvPr id="49205" name="AutoShape 53"/>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9206" name="Line 54"/>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9207" name="Text Box 55"/>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spTree>
    <p:extLst>
      <p:ext uri="{BB962C8B-B14F-4D97-AF65-F5344CB8AC3E}">
        <p14:creationId xmlns:p14="http://schemas.microsoft.com/office/powerpoint/2010/main" val="2462765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2"/>
          <p:cNvSpPr>
            <a:spLocks noGrp="1"/>
          </p:cNvSpPr>
          <p:nvPr>
            <p:ph type="dt" sz="half" idx="10"/>
          </p:nvPr>
        </p:nvSpPr>
        <p:spPr/>
        <p:txBody>
          <a:bodyPr/>
          <a:lstStyle/>
          <a:p>
            <a:fld id="{DB6EFE0F-BB4B-48B8-832C-1398F408C6E8}" type="datetime2">
              <a:rPr lang="en-US"/>
              <a:pPr/>
              <a:t>Wednesday, January 20, 2016</a:t>
            </a:fld>
            <a:endParaRPr lang="en-US"/>
          </a:p>
        </p:txBody>
      </p:sp>
      <p:sp>
        <p:nvSpPr>
          <p:cNvPr id="42" name="Footer Placeholder 3"/>
          <p:cNvSpPr>
            <a:spLocks noGrp="1"/>
          </p:cNvSpPr>
          <p:nvPr>
            <p:ph type="ftr" sz="quarter" idx="11"/>
          </p:nvPr>
        </p:nvSpPr>
        <p:spPr/>
        <p:txBody>
          <a:bodyPr/>
          <a:lstStyle/>
          <a:p>
            <a:r>
              <a:rPr lang="en-US"/>
              <a:t>G Davidson</a:t>
            </a:r>
          </a:p>
        </p:txBody>
      </p:sp>
      <p:sp>
        <p:nvSpPr>
          <p:cNvPr id="43" name="Slide Number Placeholder 4"/>
          <p:cNvSpPr>
            <a:spLocks noGrp="1"/>
          </p:cNvSpPr>
          <p:nvPr>
            <p:ph type="sldNum" sz="quarter" idx="12"/>
          </p:nvPr>
        </p:nvSpPr>
        <p:spPr/>
        <p:txBody>
          <a:bodyPr/>
          <a:lstStyle/>
          <a:p>
            <a:fld id="{75FF5BCB-1A57-485F-9039-4484443BE04E}" type="slidenum">
              <a:rPr lang="en-US"/>
              <a:pPr/>
              <a:t>29</a:t>
            </a:fld>
            <a:endParaRPr lang="en-US"/>
          </a:p>
        </p:txBody>
      </p:sp>
      <p:grpSp>
        <p:nvGrpSpPr>
          <p:cNvPr id="50180" name="Group 4"/>
          <p:cNvGrpSpPr>
            <a:grpSpLocks/>
          </p:cNvGrpSpPr>
          <p:nvPr/>
        </p:nvGrpSpPr>
        <p:grpSpPr bwMode="auto">
          <a:xfrm>
            <a:off x="1476375" y="1052513"/>
            <a:ext cx="1150938" cy="4678362"/>
            <a:chOff x="930" y="981"/>
            <a:chExt cx="725" cy="2947"/>
          </a:xfrm>
        </p:grpSpPr>
        <p:grpSp>
          <p:nvGrpSpPr>
            <p:cNvPr id="50181" name="Group 5"/>
            <p:cNvGrpSpPr>
              <a:grpSpLocks/>
            </p:cNvGrpSpPr>
            <p:nvPr/>
          </p:nvGrpSpPr>
          <p:grpSpPr bwMode="auto">
            <a:xfrm>
              <a:off x="930" y="1071"/>
              <a:ext cx="318" cy="2857"/>
              <a:chOff x="1111" y="1117"/>
              <a:chExt cx="318" cy="2857"/>
            </a:xfrm>
          </p:grpSpPr>
          <p:sp>
            <p:nvSpPr>
              <p:cNvPr id="50182" name="AutoShape 6"/>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183" name="Line 7"/>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4" name="Line 8"/>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5" name="Line 9"/>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6" name="Line 10"/>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7" name="Line 11"/>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8" name="Line 12"/>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89" name="Line 13"/>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90" name="Line 14"/>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0191" name="Text Box 15"/>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50192" name="Line 16"/>
          <p:cNvSpPr>
            <a:spLocks noChangeShapeType="1"/>
          </p:cNvSpPr>
          <p:nvPr/>
        </p:nvSpPr>
        <p:spPr bwMode="auto">
          <a:xfrm>
            <a:off x="684213" y="3402013"/>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93" name="Line 17"/>
          <p:cNvSpPr>
            <a:spLocks noChangeShapeType="1"/>
          </p:cNvSpPr>
          <p:nvPr/>
        </p:nvSpPr>
        <p:spPr bwMode="auto">
          <a:xfrm>
            <a:off x="684213" y="5275263"/>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194" name="AutoShape 18"/>
          <p:cNvSpPr>
            <a:spLocks/>
          </p:cNvSpPr>
          <p:nvPr/>
        </p:nvSpPr>
        <p:spPr bwMode="auto">
          <a:xfrm>
            <a:off x="2341563" y="3311525"/>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195" name="Text Box 19"/>
          <p:cNvSpPr txBox="1">
            <a:spLocks noChangeArrowheads="1"/>
          </p:cNvSpPr>
          <p:nvPr/>
        </p:nvSpPr>
        <p:spPr bwMode="auto">
          <a:xfrm>
            <a:off x="2627313" y="411638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50196" name="Text Box 20"/>
          <p:cNvSpPr txBox="1">
            <a:spLocks noChangeArrowheads="1"/>
          </p:cNvSpPr>
          <p:nvPr/>
        </p:nvSpPr>
        <p:spPr bwMode="auto">
          <a:xfrm>
            <a:off x="468313" y="5797550"/>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sp>
        <p:nvSpPr>
          <p:cNvPr id="50197" name="Line 21"/>
          <p:cNvSpPr>
            <a:spLocks noChangeShapeType="1"/>
          </p:cNvSpPr>
          <p:nvPr/>
        </p:nvSpPr>
        <p:spPr bwMode="auto">
          <a:xfrm>
            <a:off x="3635375"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50233" name="Group 57"/>
          <p:cNvGrpSpPr>
            <a:grpSpLocks/>
          </p:cNvGrpSpPr>
          <p:nvPr/>
        </p:nvGrpSpPr>
        <p:grpSpPr bwMode="auto">
          <a:xfrm>
            <a:off x="4718050" y="1125538"/>
            <a:ext cx="1798638" cy="4576762"/>
            <a:chOff x="2290" y="527"/>
            <a:chExt cx="1133" cy="2883"/>
          </a:xfrm>
        </p:grpSpPr>
        <p:grpSp>
          <p:nvGrpSpPr>
            <p:cNvPr id="50212" name="Group 36"/>
            <p:cNvGrpSpPr>
              <a:grpSpLocks/>
            </p:cNvGrpSpPr>
            <p:nvPr/>
          </p:nvGrpSpPr>
          <p:grpSpPr bwMode="auto">
            <a:xfrm rot="20581932">
              <a:off x="2290" y="1888"/>
              <a:ext cx="1133" cy="1223"/>
              <a:chOff x="2562" y="1798"/>
              <a:chExt cx="1133" cy="1223"/>
            </a:xfrm>
          </p:grpSpPr>
          <p:grpSp>
            <p:nvGrpSpPr>
              <p:cNvPr id="50213" name="Group 37"/>
              <p:cNvGrpSpPr>
                <a:grpSpLocks/>
              </p:cNvGrpSpPr>
              <p:nvPr/>
            </p:nvGrpSpPr>
            <p:grpSpPr bwMode="auto">
              <a:xfrm rot="4346216">
                <a:off x="2797" y="1988"/>
                <a:ext cx="709" cy="1087"/>
                <a:chOff x="3878" y="2551"/>
                <a:chExt cx="709" cy="1087"/>
              </a:xfrm>
            </p:grpSpPr>
            <p:sp>
              <p:nvSpPr>
                <p:cNvPr id="50214" name="AutoShape 38"/>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215" name="Text Box 39"/>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50216" name="Line 40"/>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17" name="Line 41"/>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18" name="Line 42"/>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0219" name="AutoShape 43"/>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220" name="AutoShape 44"/>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50221" name="Group 45"/>
            <p:cNvGrpSpPr>
              <a:grpSpLocks/>
            </p:cNvGrpSpPr>
            <p:nvPr/>
          </p:nvGrpSpPr>
          <p:grpSpPr bwMode="auto">
            <a:xfrm>
              <a:off x="2381" y="527"/>
              <a:ext cx="725" cy="1459"/>
              <a:chOff x="3742" y="754"/>
              <a:chExt cx="725" cy="1459"/>
            </a:xfrm>
          </p:grpSpPr>
          <p:sp>
            <p:nvSpPr>
              <p:cNvPr id="50222" name="AutoShape 46"/>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223" name="Line 47"/>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24" name="Line 48"/>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25" name="Line 49"/>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26" name="Line 50"/>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27" name="Text Box 51"/>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50228" name="Group 52"/>
            <p:cNvGrpSpPr>
              <a:grpSpLocks/>
            </p:cNvGrpSpPr>
            <p:nvPr/>
          </p:nvGrpSpPr>
          <p:grpSpPr bwMode="auto">
            <a:xfrm>
              <a:off x="2381" y="3067"/>
              <a:ext cx="725" cy="343"/>
              <a:chOff x="2381" y="3677"/>
              <a:chExt cx="725" cy="343"/>
            </a:xfrm>
          </p:grpSpPr>
          <p:sp>
            <p:nvSpPr>
              <p:cNvPr id="50229" name="AutoShape 53"/>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0230" name="Line 54"/>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0231" name="Text Box 55"/>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spTree>
    <p:extLst>
      <p:ext uri="{BB962C8B-B14F-4D97-AF65-F5344CB8AC3E}">
        <p14:creationId xmlns:p14="http://schemas.microsoft.com/office/powerpoint/2010/main" val="406373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Mutations</a:t>
            </a:r>
            <a:endParaRPr lang="en-GB" dirty="0"/>
          </a:p>
        </p:txBody>
      </p:sp>
      <p:sp>
        <p:nvSpPr>
          <p:cNvPr id="3" name="Content Placeholder 2"/>
          <p:cNvSpPr>
            <a:spLocks noGrp="1"/>
          </p:cNvSpPr>
          <p:nvPr>
            <p:ph idx="1"/>
          </p:nvPr>
        </p:nvSpPr>
        <p:spPr/>
        <p:txBody>
          <a:bodyPr/>
          <a:lstStyle/>
          <a:p>
            <a:r>
              <a:rPr lang="en-GB" dirty="0" smtClean="0"/>
              <a:t>Gene mutations are very rare and occur</a:t>
            </a:r>
            <a:r>
              <a:rPr lang="en-GB" baseline="0" dirty="0" smtClean="0"/>
              <a:t> randomly.</a:t>
            </a:r>
          </a:p>
          <a:p>
            <a:r>
              <a:rPr lang="en-GB" baseline="0" dirty="0" smtClean="0"/>
              <a:t>We express the rate of mutation as the number that occur per million gametes.</a:t>
            </a:r>
          </a:p>
          <a:p>
            <a:r>
              <a:rPr lang="en-GB" baseline="0" dirty="0" smtClean="0"/>
              <a:t>This frequency varies from species to species and gene to gene,</a:t>
            </a:r>
            <a:r>
              <a:rPr lang="en-GB" dirty="0" smtClean="0"/>
              <a:t> e.g. in humans the mutation rate for haemophilia is 5, which means 1 in every 200,000.</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Wednesday, 20 January 2016</a:t>
            </a:fld>
            <a:endParaRPr lang="en-GB" dirty="0"/>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3</a:t>
            </a:fld>
            <a:endParaRPr lang="en-GB"/>
          </a:p>
        </p:txBody>
      </p:sp>
    </p:spTree>
    <p:extLst>
      <p:ext uri="{BB962C8B-B14F-4D97-AF65-F5344CB8AC3E}">
        <p14:creationId xmlns:p14="http://schemas.microsoft.com/office/powerpoint/2010/main" val="3758112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2"/>
          <p:cNvSpPr>
            <a:spLocks noGrp="1"/>
          </p:cNvSpPr>
          <p:nvPr>
            <p:ph type="dt" sz="half" idx="10"/>
          </p:nvPr>
        </p:nvSpPr>
        <p:spPr/>
        <p:txBody>
          <a:bodyPr/>
          <a:lstStyle/>
          <a:p>
            <a:fld id="{64712BE5-4F10-4378-820B-A6E2A01FC68A}" type="datetime2">
              <a:rPr lang="en-US"/>
              <a:pPr/>
              <a:t>Wednesday, January 20, 2016</a:t>
            </a:fld>
            <a:endParaRPr lang="en-US"/>
          </a:p>
        </p:txBody>
      </p:sp>
      <p:sp>
        <p:nvSpPr>
          <p:cNvPr id="42" name="Footer Placeholder 3"/>
          <p:cNvSpPr>
            <a:spLocks noGrp="1"/>
          </p:cNvSpPr>
          <p:nvPr>
            <p:ph type="ftr" sz="quarter" idx="11"/>
          </p:nvPr>
        </p:nvSpPr>
        <p:spPr/>
        <p:txBody>
          <a:bodyPr/>
          <a:lstStyle/>
          <a:p>
            <a:r>
              <a:rPr lang="en-US"/>
              <a:t>G Davidson</a:t>
            </a:r>
          </a:p>
        </p:txBody>
      </p:sp>
      <p:sp>
        <p:nvSpPr>
          <p:cNvPr id="43" name="Slide Number Placeholder 4"/>
          <p:cNvSpPr>
            <a:spLocks noGrp="1"/>
          </p:cNvSpPr>
          <p:nvPr>
            <p:ph type="sldNum" sz="quarter" idx="12"/>
          </p:nvPr>
        </p:nvSpPr>
        <p:spPr/>
        <p:txBody>
          <a:bodyPr/>
          <a:lstStyle/>
          <a:p>
            <a:fld id="{A01865E4-546C-4342-8575-5A82A1267E0D}" type="slidenum">
              <a:rPr lang="en-US"/>
              <a:pPr/>
              <a:t>30</a:t>
            </a:fld>
            <a:endParaRPr lang="en-US"/>
          </a:p>
        </p:txBody>
      </p:sp>
      <p:grpSp>
        <p:nvGrpSpPr>
          <p:cNvPr id="51204" name="Group 4"/>
          <p:cNvGrpSpPr>
            <a:grpSpLocks/>
          </p:cNvGrpSpPr>
          <p:nvPr/>
        </p:nvGrpSpPr>
        <p:grpSpPr bwMode="auto">
          <a:xfrm>
            <a:off x="1476375" y="1054100"/>
            <a:ext cx="1150938" cy="4678363"/>
            <a:chOff x="930" y="981"/>
            <a:chExt cx="725" cy="2947"/>
          </a:xfrm>
        </p:grpSpPr>
        <p:grpSp>
          <p:nvGrpSpPr>
            <p:cNvPr id="51205" name="Group 5"/>
            <p:cNvGrpSpPr>
              <a:grpSpLocks/>
            </p:cNvGrpSpPr>
            <p:nvPr/>
          </p:nvGrpSpPr>
          <p:grpSpPr bwMode="auto">
            <a:xfrm>
              <a:off x="930" y="1071"/>
              <a:ext cx="318" cy="2857"/>
              <a:chOff x="1111" y="1117"/>
              <a:chExt cx="318" cy="2857"/>
            </a:xfrm>
          </p:grpSpPr>
          <p:sp>
            <p:nvSpPr>
              <p:cNvPr id="51206" name="AutoShape 6"/>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07" name="Line 7"/>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08" name="Line 8"/>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09" name="Line 9"/>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0" name="Line 10"/>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1" name="Line 11"/>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2" name="Line 12"/>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3" name="Line 13"/>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4" name="Line 14"/>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1215" name="Text Box 15"/>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8</a:t>
              </a:r>
              <a:endParaRPr lang="en-US">
                <a:latin typeface="Comic Sans MS" pitchFamily="66" charset="0"/>
              </a:endParaRPr>
            </a:p>
          </p:txBody>
        </p:sp>
      </p:grpSp>
      <p:sp>
        <p:nvSpPr>
          <p:cNvPr id="51216" name="Line 16"/>
          <p:cNvSpPr>
            <a:spLocks noChangeShapeType="1"/>
          </p:cNvSpPr>
          <p:nvPr/>
        </p:nvSpPr>
        <p:spPr bwMode="auto">
          <a:xfrm>
            <a:off x="684213" y="340360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7" name="Line 17"/>
          <p:cNvSpPr>
            <a:spLocks noChangeShapeType="1"/>
          </p:cNvSpPr>
          <p:nvPr/>
        </p:nvSpPr>
        <p:spPr bwMode="auto">
          <a:xfrm>
            <a:off x="684213" y="527685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18" name="AutoShape 18"/>
          <p:cNvSpPr>
            <a:spLocks/>
          </p:cNvSpPr>
          <p:nvPr/>
        </p:nvSpPr>
        <p:spPr bwMode="auto">
          <a:xfrm>
            <a:off x="2341563" y="3313113"/>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19" name="Text Box 19"/>
          <p:cNvSpPr txBox="1">
            <a:spLocks noChangeArrowheads="1"/>
          </p:cNvSpPr>
          <p:nvPr/>
        </p:nvSpPr>
        <p:spPr bwMode="auto">
          <a:xfrm>
            <a:off x="2627313" y="4117975"/>
            <a:ext cx="1081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51220" name="Text Box 20"/>
          <p:cNvSpPr txBox="1">
            <a:spLocks noChangeArrowheads="1"/>
          </p:cNvSpPr>
          <p:nvPr/>
        </p:nvSpPr>
        <p:spPr bwMode="auto">
          <a:xfrm>
            <a:off x="468313" y="5799138"/>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sp>
        <p:nvSpPr>
          <p:cNvPr id="51221" name="Line 21"/>
          <p:cNvSpPr>
            <a:spLocks noChangeShapeType="1"/>
          </p:cNvSpPr>
          <p:nvPr/>
        </p:nvSpPr>
        <p:spPr bwMode="auto">
          <a:xfrm>
            <a:off x="3635375"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51258" name="Group 58"/>
          <p:cNvGrpSpPr>
            <a:grpSpLocks/>
          </p:cNvGrpSpPr>
          <p:nvPr/>
        </p:nvGrpSpPr>
        <p:grpSpPr bwMode="auto">
          <a:xfrm>
            <a:off x="4718050" y="1125538"/>
            <a:ext cx="1798638" cy="4576762"/>
            <a:chOff x="2608" y="527"/>
            <a:chExt cx="1133" cy="2883"/>
          </a:xfrm>
        </p:grpSpPr>
        <p:grpSp>
          <p:nvGrpSpPr>
            <p:cNvPr id="51236" name="Group 36"/>
            <p:cNvGrpSpPr>
              <a:grpSpLocks/>
            </p:cNvGrpSpPr>
            <p:nvPr/>
          </p:nvGrpSpPr>
          <p:grpSpPr bwMode="auto">
            <a:xfrm rot="23922534">
              <a:off x="2608" y="1888"/>
              <a:ext cx="1133" cy="1223"/>
              <a:chOff x="2562" y="1798"/>
              <a:chExt cx="1133" cy="1223"/>
            </a:xfrm>
          </p:grpSpPr>
          <p:grpSp>
            <p:nvGrpSpPr>
              <p:cNvPr id="51237" name="Group 37"/>
              <p:cNvGrpSpPr>
                <a:grpSpLocks/>
              </p:cNvGrpSpPr>
              <p:nvPr/>
            </p:nvGrpSpPr>
            <p:grpSpPr bwMode="auto">
              <a:xfrm rot="4346216">
                <a:off x="2797" y="1988"/>
                <a:ext cx="709" cy="1087"/>
                <a:chOff x="3878" y="2551"/>
                <a:chExt cx="709" cy="1087"/>
              </a:xfrm>
            </p:grpSpPr>
            <p:sp>
              <p:nvSpPr>
                <p:cNvPr id="51238" name="AutoShape 38"/>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39" name="Text Box 39"/>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51240" name="Line 40"/>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41" name="Line 41"/>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42" name="Line 42"/>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1243" name="AutoShape 43"/>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44" name="AutoShape 44"/>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51245" name="Group 45"/>
            <p:cNvGrpSpPr>
              <a:grpSpLocks/>
            </p:cNvGrpSpPr>
            <p:nvPr/>
          </p:nvGrpSpPr>
          <p:grpSpPr bwMode="auto">
            <a:xfrm>
              <a:off x="2699" y="527"/>
              <a:ext cx="725" cy="1459"/>
              <a:chOff x="3742" y="754"/>
              <a:chExt cx="725" cy="1459"/>
            </a:xfrm>
          </p:grpSpPr>
          <p:sp>
            <p:nvSpPr>
              <p:cNvPr id="51246" name="AutoShape 46"/>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47" name="Line 47"/>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48" name="Line 48"/>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49" name="Line 49"/>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50" name="Line 50"/>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51" name="Text Box 51"/>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51252" name="Group 52"/>
            <p:cNvGrpSpPr>
              <a:grpSpLocks/>
            </p:cNvGrpSpPr>
            <p:nvPr/>
          </p:nvGrpSpPr>
          <p:grpSpPr bwMode="auto">
            <a:xfrm>
              <a:off x="2699" y="3067"/>
              <a:ext cx="725" cy="343"/>
              <a:chOff x="2381" y="3677"/>
              <a:chExt cx="725" cy="343"/>
            </a:xfrm>
          </p:grpSpPr>
          <p:sp>
            <p:nvSpPr>
              <p:cNvPr id="51253" name="AutoShape 53"/>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1254" name="Line 54"/>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1255" name="Text Box 55"/>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spTree>
    <p:extLst>
      <p:ext uri="{BB962C8B-B14F-4D97-AF65-F5344CB8AC3E}">
        <p14:creationId xmlns:p14="http://schemas.microsoft.com/office/powerpoint/2010/main" val="20414364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2"/>
          <p:cNvSpPr>
            <a:spLocks noGrp="1"/>
          </p:cNvSpPr>
          <p:nvPr>
            <p:ph type="dt" sz="half" idx="10"/>
          </p:nvPr>
        </p:nvSpPr>
        <p:spPr/>
        <p:txBody>
          <a:bodyPr/>
          <a:lstStyle/>
          <a:p>
            <a:fld id="{BFE94A77-561C-41AE-BA74-9A610ED042F0}" type="datetime2">
              <a:rPr lang="en-US"/>
              <a:pPr/>
              <a:t>Wednesday, January 20, 2016</a:t>
            </a:fld>
            <a:endParaRPr lang="en-US"/>
          </a:p>
        </p:txBody>
      </p:sp>
      <p:sp>
        <p:nvSpPr>
          <p:cNvPr id="42" name="Footer Placeholder 3"/>
          <p:cNvSpPr>
            <a:spLocks noGrp="1"/>
          </p:cNvSpPr>
          <p:nvPr>
            <p:ph type="ftr" sz="quarter" idx="11"/>
          </p:nvPr>
        </p:nvSpPr>
        <p:spPr/>
        <p:txBody>
          <a:bodyPr/>
          <a:lstStyle/>
          <a:p>
            <a:r>
              <a:rPr lang="en-US"/>
              <a:t>G Davidson</a:t>
            </a:r>
          </a:p>
        </p:txBody>
      </p:sp>
      <p:sp>
        <p:nvSpPr>
          <p:cNvPr id="43" name="Slide Number Placeholder 4"/>
          <p:cNvSpPr>
            <a:spLocks noGrp="1"/>
          </p:cNvSpPr>
          <p:nvPr>
            <p:ph type="sldNum" sz="quarter" idx="12"/>
          </p:nvPr>
        </p:nvSpPr>
        <p:spPr/>
        <p:txBody>
          <a:bodyPr/>
          <a:lstStyle/>
          <a:p>
            <a:fld id="{F181EEBB-A45A-435C-971D-1B30C6E9BF72}" type="slidenum">
              <a:rPr lang="en-US"/>
              <a:pPr/>
              <a:t>31</a:t>
            </a:fld>
            <a:endParaRPr lang="en-US"/>
          </a:p>
        </p:txBody>
      </p:sp>
      <p:grpSp>
        <p:nvGrpSpPr>
          <p:cNvPr id="52228" name="Group 4"/>
          <p:cNvGrpSpPr>
            <a:grpSpLocks/>
          </p:cNvGrpSpPr>
          <p:nvPr/>
        </p:nvGrpSpPr>
        <p:grpSpPr bwMode="auto">
          <a:xfrm>
            <a:off x="1473200" y="1054100"/>
            <a:ext cx="1150938" cy="4678363"/>
            <a:chOff x="930" y="981"/>
            <a:chExt cx="725" cy="2947"/>
          </a:xfrm>
        </p:grpSpPr>
        <p:grpSp>
          <p:nvGrpSpPr>
            <p:cNvPr id="52229" name="Group 5"/>
            <p:cNvGrpSpPr>
              <a:grpSpLocks/>
            </p:cNvGrpSpPr>
            <p:nvPr/>
          </p:nvGrpSpPr>
          <p:grpSpPr bwMode="auto">
            <a:xfrm>
              <a:off x="930" y="1071"/>
              <a:ext cx="318" cy="2857"/>
              <a:chOff x="1111" y="1117"/>
              <a:chExt cx="318" cy="2857"/>
            </a:xfrm>
          </p:grpSpPr>
          <p:sp>
            <p:nvSpPr>
              <p:cNvPr id="52230" name="AutoShape 6"/>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31" name="Line 7"/>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2" name="Line 8"/>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3" name="Line 9"/>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4" name="Line 10"/>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5" name="Line 11"/>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6" name="Line 12"/>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7" name="Line 13"/>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38" name="Line 14"/>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2239" name="Text Box 15"/>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dirty="0">
                  <a:latin typeface="Comic Sans MS" pitchFamily="66" charset="0"/>
                </a:rPr>
                <a:t>1</a:t>
              </a:r>
            </a:p>
            <a:p>
              <a:pPr>
                <a:lnSpc>
                  <a:spcPct val="165000"/>
                </a:lnSpc>
                <a:spcBef>
                  <a:spcPct val="50000"/>
                </a:spcBef>
              </a:pPr>
              <a:r>
                <a:rPr lang="en-GB" dirty="0">
                  <a:latin typeface="Comic Sans MS" pitchFamily="66" charset="0"/>
                </a:rPr>
                <a:t>2</a:t>
              </a:r>
            </a:p>
            <a:p>
              <a:pPr>
                <a:lnSpc>
                  <a:spcPct val="165000"/>
                </a:lnSpc>
                <a:spcBef>
                  <a:spcPct val="50000"/>
                </a:spcBef>
              </a:pPr>
              <a:r>
                <a:rPr lang="en-GB" dirty="0">
                  <a:latin typeface="Comic Sans MS" pitchFamily="66" charset="0"/>
                </a:rPr>
                <a:t>3</a:t>
              </a:r>
            </a:p>
            <a:p>
              <a:pPr>
                <a:lnSpc>
                  <a:spcPct val="165000"/>
                </a:lnSpc>
                <a:spcBef>
                  <a:spcPct val="50000"/>
                </a:spcBef>
              </a:pPr>
              <a:r>
                <a:rPr lang="en-GB" dirty="0">
                  <a:latin typeface="Comic Sans MS" pitchFamily="66" charset="0"/>
                </a:rPr>
                <a:t>4</a:t>
              </a:r>
            </a:p>
            <a:p>
              <a:pPr>
                <a:lnSpc>
                  <a:spcPct val="165000"/>
                </a:lnSpc>
                <a:spcBef>
                  <a:spcPct val="50000"/>
                </a:spcBef>
              </a:pPr>
              <a:r>
                <a:rPr lang="en-GB" dirty="0">
                  <a:latin typeface="Comic Sans MS" pitchFamily="66" charset="0"/>
                </a:rPr>
                <a:t>5</a:t>
              </a:r>
            </a:p>
            <a:p>
              <a:pPr>
                <a:lnSpc>
                  <a:spcPct val="165000"/>
                </a:lnSpc>
                <a:spcBef>
                  <a:spcPct val="50000"/>
                </a:spcBef>
              </a:pPr>
              <a:r>
                <a:rPr lang="en-GB" dirty="0">
                  <a:latin typeface="Comic Sans MS" pitchFamily="66" charset="0"/>
                </a:rPr>
                <a:t>6</a:t>
              </a:r>
            </a:p>
            <a:p>
              <a:pPr>
                <a:lnSpc>
                  <a:spcPct val="165000"/>
                </a:lnSpc>
                <a:spcBef>
                  <a:spcPct val="50000"/>
                </a:spcBef>
              </a:pPr>
              <a:r>
                <a:rPr lang="en-GB" dirty="0">
                  <a:latin typeface="Comic Sans MS" pitchFamily="66" charset="0"/>
                </a:rPr>
                <a:t>7</a:t>
              </a:r>
            </a:p>
            <a:p>
              <a:pPr>
                <a:lnSpc>
                  <a:spcPct val="165000"/>
                </a:lnSpc>
                <a:spcBef>
                  <a:spcPct val="50000"/>
                </a:spcBef>
              </a:pPr>
              <a:r>
                <a:rPr lang="en-GB" dirty="0">
                  <a:latin typeface="Comic Sans MS" pitchFamily="66" charset="0"/>
                </a:rPr>
                <a:t>8</a:t>
              </a:r>
              <a:endParaRPr lang="en-US" dirty="0">
                <a:latin typeface="Comic Sans MS" pitchFamily="66" charset="0"/>
              </a:endParaRPr>
            </a:p>
          </p:txBody>
        </p:sp>
      </p:grpSp>
      <p:sp>
        <p:nvSpPr>
          <p:cNvPr id="52240" name="Line 16"/>
          <p:cNvSpPr>
            <a:spLocks noChangeShapeType="1"/>
          </p:cNvSpPr>
          <p:nvPr/>
        </p:nvSpPr>
        <p:spPr bwMode="auto">
          <a:xfrm>
            <a:off x="681038" y="340360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41" name="Line 17"/>
          <p:cNvSpPr>
            <a:spLocks noChangeShapeType="1"/>
          </p:cNvSpPr>
          <p:nvPr/>
        </p:nvSpPr>
        <p:spPr bwMode="auto">
          <a:xfrm>
            <a:off x="681038" y="527685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42" name="AutoShape 18"/>
          <p:cNvSpPr>
            <a:spLocks/>
          </p:cNvSpPr>
          <p:nvPr/>
        </p:nvSpPr>
        <p:spPr bwMode="auto">
          <a:xfrm>
            <a:off x="2338388" y="3313113"/>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43" name="Text Box 19"/>
          <p:cNvSpPr txBox="1">
            <a:spLocks noChangeArrowheads="1"/>
          </p:cNvSpPr>
          <p:nvPr/>
        </p:nvSpPr>
        <p:spPr bwMode="auto">
          <a:xfrm>
            <a:off x="2627313" y="4117975"/>
            <a:ext cx="1081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52244" name="Text Box 20"/>
          <p:cNvSpPr txBox="1">
            <a:spLocks noChangeArrowheads="1"/>
          </p:cNvSpPr>
          <p:nvPr/>
        </p:nvSpPr>
        <p:spPr bwMode="auto">
          <a:xfrm>
            <a:off x="465138" y="5799138"/>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009900"/>
                </a:solidFill>
                <a:latin typeface="Comic Sans MS" pitchFamily="66" charset="0"/>
              </a:rPr>
              <a:t>Original chromosome</a:t>
            </a:r>
            <a:endParaRPr lang="en-US" dirty="0">
              <a:solidFill>
                <a:srgbClr val="009900"/>
              </a:solidFill>
              <a:latin typeface="Comic Sans MS" pitchFamily="66" charset="0"/>
            </a:endParaRPr>
          </a:p>
        </p:txBody>
      </p:sp>
      <p:sp>
        <p:nvSpPr>
          <p:cNvPr id="52245" name="Line 21"/>
          <p:cNvSpPr>
            <a:spLocks noChangeShapeType="1"/>
          </p:cNvSpPr>
          <p:nvPr/>
        </p:nvSpPr>
        <p:spPr bwMode="auto">
          <a:xfrm>
            <a:off x="3635375"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nvGrpSpPr>
          <p:cNvPr id="52282" name="Group 58"/>
          <p:cNvGrpSpPr>
            <a:grpSpLocks/>
          </p:cNvGrpSpPr>
          <p:nvPr/>
        </p:nvGrpSpPr>
        <p:grpSpPr bwMode="auto">
          <a:xfrm>
            <a:off x="4643438" y="1125538"/>
            <a:ext cx="1941512" cy="4576762"/>
            <a:chOff x="2245" y="527"/>
            <a:chExt cx="1223" cy="2883"/>
          </a:xfrm>
        </p:grpSpPr>
        <p:grpSp>
          <p:nvGrpSpPr>
            <p:cNvPr id="52260" name="Group 36"/>
            <p:cNvGrpSpPr>
              <a:grpSpLocks/>
            </p:cNvGrpSpPr>
            <p:nvPr/>
          </p:nvGrpSpPr>
          <p:grpSpPr bwMode="auto">
            <a:xfrm rot="27668919">
              <a:off x="2290" y="1888"/>
              <a:ext cx="1133" cy="1223"/>
              <a:chOff x="2562" y="1798"/>
              <a:chExt cx="1133" cy="1223"/>
            </a:xfrm>
          </p:grpSpPr>
          <p:grpSp>
            <p:nvGrpSpPr>
              <p:cNvPr id="52261" name="Group 37"/>
              <p:cNvGrpSpPr>
                <a:grpSpLocks/>
              </p:cNvGrpSpPr>
              <p:nvPr/>
            </p:nvGrpSpPr>
            <p:grpSpPr bwMode="auto">
              <a:xfrm rot="4346216">
                <a:off x="2797" y="1988"/>
                <a:ext cx="709" cy="1087"/>
                <a:chOff x="3878" y="2551"/>
                <a:chExt cx="709" cy="1087"/>
              </a:xfrm>
            </p:grpSpPr>
            <p:sp>
              <p:nvSpPr>
                <p:cNvPr id="52262" name="AutoShape 38"/>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63" name="Text Box 39"/>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52264" name="Line 40"/>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65" name="Line 41"/>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66" name="Line 42"/>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2267" name="AutoShape 43"/>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68" name="AutoShape 44"/>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52269" name="Group 45"/>
            <p:cNvGrpSpPr>
              <a:grpSpLocks/>
            </p:cNvGrpSpPr>
            <p:nvPr/>
          </p:nvGrpSpPr>
          <p:grpSpPr bwMode="auto">
            <a:xfrm>
              <a:off x="2381" y="527"/>
              <a:ext cx="725" cy="1459"/>
              <a:chOff x="3742" y="754"/>
              <a:chExt cx="725" cy="1459"/>
            </a:xfrm>
          </p:grpSpPr>
          <p:sp>
            <p:nvSpPr>
              <p:cNvPr id="52270" name="AutoShape 46"/>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71" name="Line 47"/>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72" name="Line 48"/>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73" name="Line 49"/>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74" name="Line 50"/>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75" name="Text Box 51"/>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52276" name="Group 52"/>
            <p:cNvGrpSpPr>
              <a:grpSpLocks/>
            </p:cNvGrpSpPr>
            <p:nvPr/>
          </p:nvGrpSpPr>
          <p:grpSpPr bwMode="auto">
            <a:xfrm>
              <a:off x="2381" y="3067"/>
              <a:ext cx="725" cy="343"/>
              <a:chOff x="2381" y="3677"/>
              <a:chExt cx="725" cy="343"/>
            </a:xfrm>
          </p:grpSpPr>
          <p:sp>
            <p:nvSpPr>
              <p:cNvPr id="52277" name="AutoShape 53"/>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2278" name="Line 54"/>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2279" name="Text Box 55"/>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spTree>
    <p:extLst>
      <p:ext uri="{BB962C8B-B14F-4D97-AF65-F5344CB8AC3E}">
        <p14:creationId xmlns:p14="http://schemas.microsoft.com/office/powerpoint/2010/main" val="2625699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fld id="{8C59E57E-F831-47D9-B7D2-56E073351399}" type="datetime2">
              <a:rPr lang="en-US"/>
              <a:pPr/>
              <a:t>Wednesday, January 20, 2016</a:t>
            </a:fld>
            <a:endParaRPr lang="en-US"/>
          </a:p>
        </p:txBody>
      </p:sp>
      <p:sp>
        <p:nvSpPr>
          <p:cNvPr id="59" name="Footer Placeholder 3"/>
          <p:cNvSpPr>
            <a:spLocks noGrp="1"/>
          </p:cNvSpPr>
          <p:nvPr>
            <p:ph type="ftr" sz="quarter" idx="11"/>
          </p:nvPr>
        </p:nvSpPr>
        <p:spPr/>
        <p:txBody>
          <a:bodyPr/>
          <a:lstStyle/>
          <a:p>
            <a:r>
              <a:rPr lang="en-US"/>
              <a:t>G Davidson</a:t>
            </a:r>
          </a:p>
        </p:txBody>
      </p:sp>
      <p:sp>
        <p:nvSpPr>
          <p:cNvPr id="60" name="Slide Number Placeholder 4"/>
          <p:cNvSpPr>
            <a:spLocks noGrp="1"/>
          </p:cNvSpPr>
          <p:nvPr>
            <p:ph type="sldNum" sz="quarter" idx="12"/>
          </p:nvPr>
        </p:nvSpPr>
        <p:spPr/>
        <p:txBody>
          <a:bodyPr/>
          <a:lstStyle/>
          <a:p>
            <a:fld id="{C617B544-98E8-4E31-A633-707ADB953081}" type="slidenum">
              <a:rPr lang="en-US"/>
              <a:pPr/>
              <a:t>32</a:t>
            </a:fld>
            <a:endParaRPr lang="en-US"/>
          </a:p>
        </p:txBody>
      </p:sp>
      <p:grpSp>
        <p:nvGrpSpPr>
          <p:cNvPr id="54275" name="Group 3"/>
          <p:cNvGrpSpPr>
            <a:grpSpLocks/>
          </p:cNvGrpSpPr>
          <p:nvPr/>
        </p:nvGrpSpPr>
        <p:grpSpPr bwMode="auto">
          <a:xfrm>
            <a:off x="1473200" y="1054100"/>
            <a:ext cx="1150938" cy="4678363"/>
            <a:chOff x="930" y="981"/>
            <a:chExt cx="725" cy="2947"/>
          </a:xfrm>
        </p:grpSpPr>
        <p:grpSp>
          <p:nvGrpSpPr>
            <p:cNvPr id="54276" name="Group 4"/>
            <p:cNvGrpSpPr>
              <a:grpSpLocks/>
            </p:cNvGrpSpPr>
            <p:nvPr/>
          </p:nvGrpSpPr>
          <p:grpSpPr bwMode="auto">
            <a:xfrm>
              <a:off x="930" y="1071"/>
              <a:ext cx="318" cy="2857"/>
              <a:chOff x="1111" y="1117"/>
              <a:chExt cx="318" cy="2857"/>
            </a:xfrm>
          </p:grpSpPr>
          <p:sp>
            <p:nvSpPr>
              <p:cNvPr id="54277" name="AutoShape 5"/>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278" name="Line 6"/>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79" name="Line 7"/>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0" name="Line 8"/>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1" name="Line 9"/>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2" name="Line 10"/>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3" name="Line 11"/>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4" name="Line 12"/>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5" name="Line 13"/>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4286" name="Text Box 14"/>
            <p:cNvSpPr txBox="1">
              <a:spLocks noChangeArrowheads="1"/>
            </p:cNvSpPr>
            <p:nvPr/>
          </p:nvSpPr>
          <p:spPr bwMode="auto">
            <a:xfrm>
              <a:off x="1247" y="981"/>
              <a:ext cx="408" cy="2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dirty="0">
                  <a:latin typeface="Comic Sans MS" pitchFamily="66" charset="0"/>
                </a:rPr>
                <a:t>1</a:t>
              </a:r>
            </a:p>
            <a:p>
              <a:pPr>
                <a:lnSpc>
                  <a:spcPct val="165000"/>
                </a:lnSpc>
                <a:spcBef>
                  <a:spcPct val="50000"/>
                </a:spcBef>
              </a:pPr>
              <a:r>
                <a:rPr lang="en-GB" dirty="0">
                  <a:latin typeface="Comic Sans MS" pitchFamily="66" charset="0"/>
                </a:rPr>
                <a:t>2</a:t>
              </a:r>
            </a:p>
            <a:p>
              <a:pPr>
                <a:lnSpc>
                  <a:spcPct val="165000"/>
                </a:lnSpc>
                <a:spcBef>
                  <a:spcPct val="50000"/>
                </a:spcBef>
              </a:pPr>
              <a:r>
                <a:rPr lang="en-GB" dirty="0">
                  <a:latin typeface="Comic Sans MS" pitchFamily="66" charset="0"/>
                </a:rPr>
                <a:t>3</a:t>
              </a:r>
            </a:p>
            <a:p>
              <a:pPr>
                <a:lnSpc>
                  <a:spcPct val="165000"/>
                </a:lnSpc>
                <a:spcBef>
                  <a:spcPct val="50000"/>
                </a:spcBef>
              </a:pPr>
              <a:r>
                <a:rPr lang="en-GB" dirty="0">
                  <a:latin typeface="Comic Sans MS" pitchFamily="66" charset="0"/>
                </a:rPr>
                <a:t>4</a:t>
              </a:r>
            </a:p>
            <a:p>
              <a:pPr>
                <a:lnSpc>
                  <a:spcPct val="165000"/>
                </a:lnSpc>
                <a:spcBef>
                  <a:spcPct val="50000"/>
                </a:spcBef>
              </a:pPr>
              <a:r>
                <a:rPr lang="en-GB" dirty="0">
                  <a:latin typeface="Comic Sans MS" pitchFamily="66" charset="0"/>
                </a:rPr>
                <a:t>5</a:t>
              </a:r>
            </a:p>
            <a:p>
              <a:pPr>
                <a:lnSpc>
                  <a:spcPct val="165000"/>
                </a:lnSpc>
                <a:spcBef>
                  <a:spcPct val="50000"/>
                </a:spcBef>
              </a:pPr>
              <a:r>
                <a:rPr lang="en-GB" dirty="0">
                  <a:latin typeface="Comic Sans MS" pitchFamily="66" charset="0"/>
                </a:rPr>
                <a:t>6</a:t>
              </a:r>
            </a:p>
            <a:p>
              <a:pPr>
                <a:lnSpc>
                  <a:spcPct val="165000"/>
                </a:lnSpc>
                <a:spcBef>
                  <a:spcPct val="50000"/>
                </a:spcBef>
              </a:pPr>
              <a:r>
                <a:rPr lang="en-GB" dirty="0">
                  <a:latin typeface="Comic Sans MS" pitchFamily="66" charset="0"/>
                </a:rPr>
                <a:t>7</a:t>
              </a:r>
            </a:p>
            <a:p>
              <a:pPr>
                <a:lnSpc>
                  <a:spcPct val="165000"/>
                </a:lnSpc>
                <a:spcBef>
                  <a:spcPct val="50000"/>
                </a:spcBef>
              </a:pPr>
              <a:r>
                <a:rPr lang="en-GB" dirty="0">
                  <a:latin typeface="Comic Sans MS" pitchFamily="66" charset="0"/>
                </a:rPr>
                <a:t>8</a:t>
              </a:r>
              <a:endParaRPr lang="en-US" dirty="0">
                <a:latin typeface="Comic Sans MS" pitchFamily="66" charset="0"/>
              </a:endParaRPr>
            </a:p>
          </p:txBody>
        </p:sp>
      </p:grpSp>
      <p:sp>
        <p:nvSpPr>
          <p:cNvPr id="54287" name="Line 15"/>
          <p:cNvSpPr>
            <a:spLocks noChangeShapeType="1"/>
          </p:cNvSpPr>
          <p:nvPr/>
        </p:nvSpPr>
        <p:spPr bwMode="auto">
          <a:xfrm>
            <a:off x="681038" y="340360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8" name="Line 16"/>
          <p:cNvSpPr>
            <a:spLocks noChangeShapeType="1"/>
          </p:cNvSpPr>
          <p:nvPr/>
        </p:nvSpPr>
        <p:spPr bwMode="auto">
          <a:xfrm>
            <a:off x="681038" y="5276850"/>
            <a:ext cx="15128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89" name="AutoShape 17"/>
          <p:cNvSpPr>
            <a:spLocks/>
          </p:cNvSpPr>
          <p:nvPr/>
        </p:nvSpPr>
        <p:spPr bwMode="auto">
          <a:xfrm>
            <a:off x="2338388" y="3313113"/>
            <a:ext cx="288925" cy="2016125"/>
          </a:xfrm>
          <a:prstGeom prst="rightBrace">
            <a:avLst>
              <a:gd name="adj1" fmla="val 58150"/>
              <a:gd name="adj2" fmla="val 50000"/>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290" name="Text Box 18"/>
          <p:cNvSpPr txBox="1">
            <a:spLocks noChangeArrowheads="1"/>
          </p:cNvSpPr>
          <p:nvPr/>
        </p:nvSpPr>
        <p:spPr bwMode="auto">
          <a:xfrm>
            <a:off x="2627313" y="4117975"/>
            <a:ext cx="1081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FF0000"/>
                </a:solidFill>
                <a:latin typeface="Comic Sans MS" pitchFamily="66" charset="0"/>
              </a:rPr>
              <a:t>BREAK</a:t>
            </a:r>
            <a:endParaRPr lang="en-US">
              <a:solidFill>
                <a:srgbClr val="FF0000"/>
              </a:solidFill>
              <a:latin typeface="Comic Sans MS" pitchFamily="66" charset="0"/>
            </a:endParaRPr>
          </a:p>
        </p:txBody>
      </p:sp>
      <p:sp>
        <p:nvSpPr>
          <p:cNvPr id="54291" name="Text Box 19"/>
          <p:cNvSpPr txBox="1">
            <a:spLocks noChangeArrowheads="1"/>
          </p:cNvSpPr>
          <p:nvPr/>
        </p:nvSpPr>
        <p:spPr bwMode="auto">
          <a:xfrm>
            <a:off x="465138" y="5799138"/>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Original chromosome</a:t>
            </a:r>
            <a:endParaRPr lang="en-US">
              <a:solidFill>
                <a:srgbClr val="009900"/>
              </a:solidFill>
              <a:latin typeface="Comic Sans MS" pitchFamily="66" charset="0"/>
            </a:endParaRPr>
          </a:p>
        </p:txBody>
      </p:sp>
      <p:grpSp>
        <p:nvGrpSpPr>
          <p:cNvPr id="54329" name="Group 57"/>
          <p:cNvGrpSpPr>
            <a:grpSpLocks/>
          </p:cNvGrpSpPr>
          <p:nvPr/>
        </p:nvGrpSpPr>
        <p:grpSpPr bwMode="auto">
          <a:xfrm>
            <a:off x="3924300" y="1125538"/>
            <a:ext cx="2087563" cy="4576762"/>
            <a:chOff x="1791" y="527"/>
            <a:chExt cx="1315" cy="2883"/>
          </a:xfrm>
        </p:grpSpPr>
        <p:grpSp>
          <p:nvGrpSpPr>
            <p:cNvPr id="54316" name="Group 44"/>
            <p:cNvGrpSpPr>
              <a:grpSpLocks/>
            </p:cNvGrpSpPr>
            <p:nvPr/>
          </p:nvGrpSpPr>
          <p:grpSpPr bwMode="auto">
            <a:xfrm>
              <a:off x="2381" y="527"/>
              <a:ext cx="725" cy="1459"/>
              <a:chOff x="3742" y="754"/>
              <a:chExt cx="725" cy="1459"/>
            </a:xfrm>
          </p:grpSpPr>
          <p:sp>
            <p:nvSpPr>
              <p:cNvPr id="54317" name="AutoShape 45"/>
              <p:cNvSpPr>
                <a:spLocks noChangeArrowheads="1"/>
              </p:cNvSpPr>
              <p:nvPr/>
            </p:nvSpPr>
            <p:spPr bwMode="auto">
              <a:xfrm>
                <a:off x="3742" y="844"/>
                <a:ext cx="227" cy="1316"/>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318" name="Line 46"/>
              <p:cNvSpPr>
                <a:spLocks noChangeShapeType="1"/>
              </p:cNvSpPr>
              <p:nvPr/>
            </p:nvSpPr>
            <p:spPr bwMode="auto">
              <a:xfrm>
                <a:off x="3969" y="9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19" name="Line 47"/>
              <p:cNvSpPr>
                <a:spLocks noChangeShapeType="1"/>
              </p:cNvSpPr>
              <p:nvPr/>
            </p:nvSpPr>
            <p:spPr bwMode="auto">
              <a:xfrm>
                <a:off x="3969" y="1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20" name="Line 48"/>
              <p:cNvSpPr>
                <a:spLocks noChangeShapeType="1"/>
              </p:cNvSpPr>
              <p:nvPr/>
            </p:nvSpPr>
            <p:spPr bwMode="auto">
              <a:xfrm>
                <a:off x="3969" y="168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21" name="Line 49"/>
              <p:cNvSpPr>
                <a:spLocks noChangeShapeType="1"/>
              </p:cNvSpPr>
              <p:nvPr/>
            </p:nvSpPr>
            <p:spPr bwMode="auto">
              <a:xfrm>
                <a:off x="3969" y="206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22" name="Text Box 50"/>
              <p:cNvSpPr txBox="1">
                <a:spLocks noChangeArrowheads="1"/>
              </p:cNvSpPr>
              <p:nvPr/>
            </p:nvSpPr>
            <p:spPr bwMode="auto">
              <a:xfrm>
                <a:off x="4059" y="754"/>
                <a:ext cx="408" cy="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endParaRPr lang="en-US">
                  <a:latin typeface="Comic Sans MS" pitchFamily="66" charset="0"/>
                </a:endParaRPr>
              </a:p>
            </p:txBody>
          </p:sp>
        </p:grpSp>
        <p:grpSp>
          <p:nvGrpSpPr>
            <p:cNvPr id="54328" name="Group 56"/>
            <p:cNvGrpSpPr>
              <a:grpSpLocks/>
            </p:cNvGrpSpPr>
            <p:nvPr/>
          </p:nvGrpSpPr>
          <p:grpSpPr bwMode="auto">
            <a:xfrm>
              <a:off x="1791" y="2024"/>
              <a:ext cx="1315" cy="1386"/>
              <a:chOff x="1791" y="2024"/>
              <a:chExt cx="1315" cy="1386"/>
            </a:xfrm>
          </p:grpSpPr>
          <p:grpSp>
            <p:nvGrpSpPr>
              <p:cNvPr id="54307" name="Group 35"/>
              <p:cNvGrpSpPr>
                <a:grpSpLocks/>
              </p:cNvGrpSpPr>
              <p:nvPr/>
            </p:nvGrpSpPr>
            <p:grpSpPr bwMode="auto">
              <a:xfrm rot="27984683">
                <a:off x="1836" y="1979"/>
                <a:ext cx="1133" cy="1223"/>
                <a:chOff x="2562" y="1798"/>
                <a:chExt cx="1133" cy="1223"/>
              </a:xfrm>
            </p:grpSpPr>
            <p:grpSp>
              <p:nvGrpSpPr>
                <p:cNvPr id="54308" name="Group 36"/>
                <p:cNvGrpSpPr>
                  <a:grpSpLocks/>
                </p:cNvGrpSpPr>
                <p:nvPr/>
              </p:nvGrpSpPr>
              <p:grpSpPr bwMode="auto">
                <a:xfrm rot="4346216">
                  <a:off x="2797" y="1988"/>
                  <a:ext cx="709" cy="1087"/>
                  <a:chOff x="3878" y="2551"/>
                  <a:chExt cx="709" cy="1087"/>
                </a:xfrm>
              </p:grpSpPr>
              <p:sp>
                <p:nvSpPr>
                  <p:cNvPr id="54309" name="AutoShape 37"/>
                  <p:cNvSpPr>
                    <a:spLocks noChangeArrowheads="1"/>
                  </p:cNvSpPr>
                  <p:nvPr/>
                </p:nvSpPr>
                <p:spPr bwMode="auto">
                  <a:xfrm>
                    <a:off x="3878" y="2614"/>
                    <a:ext cx="227" cy="998"/>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310" name="Text Box 38"/>
                  <p:cNvSpPr txBox="1">
                    <a:spLocks noChangeArrowheads="1"/>
                  </p:cNvSpPr>
                  <p:nvPr/>
                </p:nvSpPr>
                <p:spPr bwMode="auto">
                  <a:xfrm>
                    <a:off x="4179" y="2551"/>
                    <a:ext cx="408"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7</a:t>
                    </a:r>
                  </a:p>
                </p:txBody>
              </p:sp>
              <p:sp>
                <p:nvSpPr>
                  <p:cNvPr id="54311" name="Line 39"/>
                  <p:cNvSpPr>
                    <a:spLocks noChangeShapeType="1"/>
                  </p:cNvSpPr>
                  <p:nvPr/>
                </p:nvSpPr>
                <p:spPr bwMode="auto">
                  <a:xfrm>
                    <a:off x="4105" y="275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12" name="Line 40"/>
                  <p:cNvSpPr>
                    <a:spLocks noChangeShapeType="1"/>
                  </p:cNvSpPr>
                  <p:nvPr/>
                </p:nvSpPr>
                <p:spPr bwMode="auto">
                  <a:xfrm>
                    <a:off x="4105" y="312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13" name="Line 41"/>
                  <p:cNvSpPr>
                    <a:spLocks noChangeShapeType="1"/>
                  </p:cNvSpPr>
                  <p:nvPr/>
                </p:nvSpPr>
                <p:spPr bwMode="auto">
                  <a:xfrm>
                    <a:off x="4105" y="350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4314" name="AutoShape 42"/>
                <p:cNvSpPr>
                  <a:spLocks noChangeArrowheads="1"/>
                </p:cNvSpPr>
                <p:nvPr/>
              </p:nvSpPr>
              <p:spPr bwMode="auto">
                <a:xfrm rot="-1604305">
                  <a:off x="2562" y="1798"/>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315" name="AutoShape 43"/>
                <p:cNvSpPr>
                  <a:spLocks noChangeArrowheads="1"/>
                </p:cNvSpPr>
                <p:nvPr/>
              </p:nvSpPr>
              <p:spPr bwMode="auto">
                <a:xfrm rot="8866060">
                  <a:off x="2925" y="2432"/>
                  <a:ext cx="726" cy="58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54323" name="Group 51"/>
              <p:cNvGrpSpPr>
                <a:grpSpLocks/>
              </p:cNvGrpSpPr>
              <p:nvPr/>
            </p:nvGrpSpPr>
            <p:grpSpPr bwMode="auto">
              <a:xfrm>
                <a:off x="2381" y="3067"/>
                <a:ext cx="725" cy="343"/>
                <a:chOff x="2381" y="3677"/>
                <a:chExt cx="725" cy="343"/>
              </a:xfrm>
            </p:grpSpPr>
            <p:sp>
              <p:nvSpPr>
                <p:cNvPr id="54324" name="AutoShape 52"/>
                <p:cNvSpPr>
                  <a:spLocks noChangeArrowheads="1"/>
                </p:cNvSpPr>
                <p:nvPr/>
              </p:nvSpPr>
              <p:spPr bwMode="auto">
                <a:xfrm>
                  <a:off x="2381" y="3748"/>
                  <a:ext cx="227" cy="264"/>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325" name="Line 53"/>
                <p:cNvSpPr>
                  <a:spLocks noChangeShapeType="1"/>
                </p:cNvSpPr>
                <p:nvPr/>
              </p:nvSpPr>
              <p:spPr bwMode="auto">
                <a:xfrm>
                  <a:off x="2608" y="3913"/>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26" name="Text Box 54"/>
                <p:cNvSpPr txBox="1">
                  <a:spLocks noChangeArrowheads="1"/>
                </p:cNvSpPr>
                <p:nvPr/>
              </p:nvSpPr>
              <p:spPr bwMode="auto">
                <a:xfrm>
                  <a:off x="2698" y="3677"/>
                  <a:ext cx="40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8</a:t>
                  </a:r>
                  <a:endParaRPr lang="en-US">
                    <a:latin typeface="Comic Sans MS" pitchFamily="66" charset="0"/>
                  </a:endParaRPr>
                </a:p>
              </p:txBody>
            </p:sp>
          </p:grpSp>
        </p:grpSp>
      </p:grpSp>
      <p:grpSp>
        <p:nvGrpSpPr>
          <p:cNvPr id="2" name="Group 1"/>
          <p:cNvGrpSpPr/>
          <p:nvPr/>
        </p:nvGrpSpPr>
        <p:grpSpPr>
          <a:xfrm>
            <a:off x="6084888" y="1136650"/>
            <a:ext cx="2592388" cy="5457826"/>
            <a:chOff x="6084888" y="1136650"/>
            <a:chExt cx="2592388" cy="5457826"/>
          </a:xfrm>
        </p:grpSpPr>
        <p:grpSp>
          <p:nvGrpSpPr>
            <p:cNvPr id="54294" name="Group 22"/>
            <p:cNvGrpSpPr>
              <a:grpSpLocks/>
            </p:cNvGrpSpPr>
            <p:nvPr/>
          </p:nvGrpSpPr>
          <p:grpSpPr bwMode="auto">
            <a:xfrm>
              <a:off x="7200901" y="1279525"/>
              <a:ext cx="504825" cy="4535488"/>
              <a:chOff x="1111" y="1117"/>
              <a:chExt cx="318" cy="2857"/>
            </a:xfrm>
          </p:grpSpPr>
          <p:sp>
            <p:nvSpPr>
              <p:cNvPr id="54295" name="AutoShape 23"/>
              <p:cNvSpPr>
                <a:spLocks noChangeArrowheads="1"/>
              </p:cNvSpPr>
              <p:nvPr/>
            </p:nvSpPr>
            <p:spPr bwMode="auto">
              <a:xfrm>
                <a:off x="1111" y="1117"/>
                <a:ext cx="227" cy="2857"/>
              </a:xfrm>
              <a:prstGeom prst="roundRect">
                <a:avLst>
                  <a:gd name="adj" fmla="val 27356"/>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296" name="Line 24"/>
              <p:cNvSpPr>
                <a:spLocks noChangeShapeType="1"/>
              </p:cNvSpPr>
              <p:nvPr/>
            </p:nvSpPr>
            <p:spPr bwMode="auto">
              <a:xfrm>
                <a:off x="1338" y="12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97" name="Line 25"/>
              <p:cNvSpPr>
                <a:spLocks noChangeShapeType="1"/>
              </p:cNvSpPr>
              <p:nvPr/>
            </p:nvSpPr>
            <p:spPr bwMode="auto">
              <a:xfrm>
                <a:off x="1338" y="158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98" name="Line 26"/>
              <p:cNvSpPr>
                <a:spLocks noChangeShapeType="1"/>
              </p:cNvSpPr>
              <p:nvPr/>
            </p:nvSpPr>
            <p:spPr bwMode="auto">
              <a:xfrm>
                <a:off x="1338" y="195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299" name="Line 27"/>
              <p:cNvSpPr>
                <a:spLocks noChangeShapeType="1"/>
              </p:cNvSpPr>
              <p:nvPr/>
            </p:nvSpPr>
            <p:spPr bwMode="auto">
              <a:xfrm>
                <a:off x="1338" y="233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00" name="Line 28"/>
              <p:cNvSpPr>
                <a:spLocks noChangeShapeType="1"/>
              </p:cNvSpPr>
              <p:nvPr/>
            </p:nvSpPr>
            <p:spPr bwMode="auto">
              <a:xfrm>
                <a:off x="1338" y="271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01" name="Line 29"/>
              <p:cNvSpPr>
                <a:spLocks noChangeShapeType="1"/>
              </p:cNvSpPr>
              <p:nvPr/>
            </p:nvSpPr>
            <p:spPr bwMode="auto">
              <a:xfrm>
                <a:off x="1338" y="308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02" name="Line 30"/>
              <p:cNvSpPr>
                <a:spLocks noChangeShapeType="1"/>
              </p:cNvSpPr>
              <p:nvPr/>
            </p:nvSpPr>
            <p:spPr bwMode="auto">
              <a:xfrm>
                <a:off x="1338" y="346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54303" name="Line 31"/>
              <p:cNvSpPr>
                <a:spLocks noChangeShapeType="1"/>
              </p:cNvSpPr>
              <p:nvPr/>
            </p:nvSpPr>
            <p:spPr bwMode="auto">
              <a:xfrm>
                <a:off x="1338" y="383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4304" name="Text Box 32"/>
            <p:cNvSpPr txBox="1">
              <a:spLocks noChangeArrowheads="1"/>
            </p:cNvSpPr>
            <p:nvPr/>
          </p:nvSpPr>
          <p:spPr bwMode="auto">
            <a:xfrm>
              <a:off x="7704138" y="1136650"/>
              <a:ext cx="6477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65000"/>
                </a:lnSpc>
                <a:spcBef>
                  <a:spcPct val="50000"/>
                </a:spcBef>
              </a:pPr>
              <a:r>
                <a:rPr lang="en-GB">
                  <a:latin typeface="Comic Sans MS" pitchFamily="66" charset="0"/>
                </a:rPr>
                <a:t>1</a:t>
              </a:r>
            </a:p>
            <a:p>
              <a:pPr>
                <a:lnSpc>
                  <a:spcPct val="165000"/>
                </a:lnSpc>
                <a:spcBef>
                  <a:spcPct val="50000"/>
                </a:spcBef>
              </a:pPr>
              <a:r>
                <a:rPr lang="en-GB">
                  <a:latin typeface="Comic Sans MS" pitchFamily="66" charset="0"/>
                </a:rPr>
                <a:t>2</a:t>
              </a:r>
            </a:p>
            <a:p>
              <a:pPr>
                <a:lnSpc>
                  <a:spcPct val="165000"/>
                </a:lnSpc>
                <a:spcBef>
                  <a:spcPct val="50000"/>
                </a:spcBef>
              </a:pPr>
              <a:r>
                <a:rPr lang="en-GB">
                  <a:latin typeface="Comic Sans MS" pitchFamily="66" charset="0"/>
                </a:rPr>
                <a:t>3</a:t>
              </a:r>
            </a:p>
            <a:p>
              <a:pPr>
                <a:lnSpc>
                  <a:spcPct val="165000"/>
                </a:lnSpc>
                <a:spcBef>
                  <a:spcPct val="50000"/>
                </a:spcBef>
              </a:pPr>
              <a:r>
                <a:rPr lang="en-GB">
                  <a:latin typeface="Comic Sans MS" pitchFamily="66" charset="0"/>
                </a:rPr>
                <a:t>4</a:t>
              </a:r>
            </a:p>
            <a:p>
              <a:pPr>
                <a:lnSpc>
                  <a:spcPct val="165000"/>
                </a:lnSpc>
                <a:spcBef>
                  <a:spcPct val="50000"/>
                </a:spcBef>
              </a:pPr>
              <a:r>
                <a:rPr lang="en-GB">
                  <a:latin typeface="Comic Sans MS" pitchFamily="66" charset="0"/>
                </a:rPr>
                <a:t>7</a:t>
              </a:r>
            </a:p>
            <a:p>
              <a:pPr>
                <a:lnSpc>
                  <a:spcPct val="165000"/>
                </a:lnSpc>
                <a:spcBef>
                  <a:spcPct val="50000"/>
                </a:spcBef>
              </a:pPr>
              <a:r>
                <a:rPr lang="en-GB">
                  <a:latin typeface="Comic Sans MS" pitchFamily="66" charset="0"/>
                </a:rPr>
                <a:t>6</a:t>
              </a:r>
            </a:p>
            <a:p>
              <a:pPr>
                <a:lnSpc>
                  <a:spcPct val="165000"/>
                </a:lnSpc>
                <a:spcBef>
                  <a:spcPct val="50000"/>
                </a:spcBef>
              </a:pPr>
              <a:r>
                <a:rPr lang="en-GB">
                  <a:latin typeface="Comic Sans MS" pitchFamily="66" charset="0"/>
                </a:rPr>
                <a:t>5</a:t>
              </a:r>
            </a:p>
            <a:p>
              <a:pPr>
                <a:lnSpc>
                  <a:spcPct val="165000"/>
                </a:lnSpc>
                <a:spcBef>
                  <a:spcPct val="50000"/>
                </a:spcBef>
              </a:pPr>
              <a:r>
                <a:rPr lang="en-GB">
                  <a:latin typeface="Comic Sans MS" pitchFamily="66" charset="0"/>
                </a:rPr>
                <a:t>8</a:t>
              </a:r>
              <a:endParaRPr lang="en-US">
                <a:latin typeface="Comic Sans MS" pitchFamily="66" charset="0"/>
              </a:endParaRPr>
            </a:p>
          </p:txBody>
        </p:sp>
        <p:sp>
          <p:nvSpPr>
            <p:cNvPr id="54305" name="Rectangle 33" descr="Wide upward diagonal"/>
            <p:cNvSpPr>
              <a:spLocks noChangeArrowheads="1"/>
            </p:cNvSpPr>
            <p:nvPr/>
          </p:nvSpPr>
          <p:spPr bwMode="auto">
            <a:xfrm>
              <a:off x="7210199" y="3441700"/>
              <a:ext cx="360363" cy="1943100"/>
            </a:xfrm>
            <a:prstGeom prst="rect">
              <a:avLst/>
            </a:prstGeom>
            <a:pattFill prst="wdUpDiag">
              <a:fgClr>
                <a:srgbClr val="66CCFF"/>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54306" name="Text Box 34"/>
            <p:cNvSpPr txBox="1">
              <a:spLocks noChangeArrowheads="1"/>
            </p:cNvSpPr>
            <p:nvPr/>
          </p:nvSpPr>
          <p:spPr bwMode="auto">
            <a:xfrm>
              <a:off x="6084888" y="5815013"/>
              <a:ext cx="2592388"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dirty="0">
                  <a:solidFill>
                    <a:srgbClr val="009900"/>
                  </a:solidFill>
                  <a:latin typeface="Comic Sans MS" pitchFamily="66" charset="0"/>
                </a:rPr>
                <a:t>New chromosome with</a:t>
              </a:r>
            </a:p>
            <a:p>
              <a:pPr algn="ctr">
                <a:spcBef>
                  <a:spcPct val="50000"/>
                </a:spcBef>
              </a:pPr>
              <a:r>
                <a:rPr lang="en-GB" dirty="0" smtClean="0">
                  <a:solidFill>
                    <a:srgbClr val="009900"/>
                  </a:solidFill>
                  <a:latin typeface="Comic Sans MS" pitchFamily="66" charset="0"/>
                </a:rPr>
                <a:t>inverted </a:t>
              </a:r>
              <a:r>
                <a:rPr lang="en-GB" dirty="0">
                  <a:solidFill>
                    <a:srgbClr val="009900"/>
                  </a:solidFill>
                  <a:latin typeface="Comic Sans MS" pitchFamily="66" charset="0"/>
                </a:rPr>
                <a:t>genes</a:t>
              </a:r>
              <a:endParaRPr lang="en-US" dirty="0">
                <a:solidFill>
                  <a:srgbClr val="009900"/>
                </a:solidFill>
                <a:latin typeface="Comic Sans MS" pitchFamily="66" charset="0"/>
              </a:endParaRPr>
            </a:p>
          </p:txBody>
        </p:sp>
        <p:sp>
          <p:nvSpPr>
            <p:cNvPr id="54327" name="Line 55"/>
            <p:cNvSpPr>
              <a:spLocks noChangeShapeType="1"/>
            </p:cNvSpPr>
            <p:nvPr/>
          </p:nvSpPr>
          <p:spPr bwMode="auto">
            <a:xfrm>
              <a:off x="6156325"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
        <p:nvSpPr>
          <p:cNvPr id="54292" name="Line 20"/>
          <p:cNvSpPr>
            <a:spLocks noChangeShapeType="1"/>
          </p:cNvSpPr>
          <p:nvPr/>
        </p:nvSpPr>
        <p:spPr bwMode="auto">
          <a:xfrm>
            <a:off x="3635375" y="4292600"/>
            <a:ext cx="936625"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Tree>
    <p:extLst>
      <p:ext uri="{BB962C8B-B14F-4D97-AF65-F5344CB8AC3E}">
        <p14:creationId xmlns:p14="http://schemas.microsoft.com/office/powerpoint/2010/main" val="154457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4329"/>
                                        </p:tgtEl>
                                      </p:cBhvr>
                                    </p:animEffect>
                                    <p:set>
                                      <p:cBhvr>
                                        <p:cTn id="7" dur="1" fill="hold">
                                          <p:stCondLst>
                                            <p:cond delay="499"/>
                                          </p:stCondLst>
                                        </p:cTn>
                                        <p:tgtEl>
                                          <p:spTgt spid="5432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4292"/>
                                        </p:tgtEl>
                                      </p:cBhvr>
                                    </p:animEffect>
                                    <p:set>
                                      <p:cBhvr>
                                        <p:cTn id="10" dur="1" fill="hold">
                                          <p:stCondLst>
                                            <p:cond delay="499"/>
                                          </p:stCondLst>
                                        </p:cTn>
                                        <p:tgtEl>
                                          <p:spTgt spid="54292"/>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900F821-DEF8-4232-9DA6-8C3839B460F5}" type="datetime2">
              <a:rPr lang="en-US"/>
              <a:pPr/>
              <a:t>Wednesday, January 20, 2016</a:t>
            </a:fld>
            <a:endParaRPr lang="en-US"/>
          </a:p>
        </p:txBody>
      </p:sp>
      <p:sp>
        <p:nvSpPr>
          <p:cNvPr id="5" name="Footer Placeholder 4"/>
          <p:cNvSpPr>
            <a:spLocks noGrp="1"/>
          </p:cNvSpPr>
          <p:nvPr>
            <p:ph type="ftr" sz="quarter" idx="11"/>
          </p:nvPr>
        </p:nvSpPr>
        <p:spPr/>
        <p:txBody>
          <a:bodyPr/>
          <a:lstStyle/>
          <a:p>
            <a:r>
              <a:rPr lang="en-US"/>
              <a:t>G Davidson</a:t>
            </a:r>
          </a:p>
        </p:txBody>
      </p:sp>
      <p:sp>
        <p:nvSpPr>
          <p:cNvPr id="6" name="Slide Number Placeholder 5"/>
          <p:cNvSpPr>
            <a:spLocks noGrp="1"/>
          </p:cNvSpPr>
          <p:nvPr>
            <p:ph type="sldNum" sz="quarter" idx="12"/>
          </p:nvPr>
        </p:nvSpPr>
        <p:spPr/>
        <p:txBody>
          <a:bodyPr/>
          <a:lstStyle/>
          <a:p>
            <a:fld id="{FC2631AB-BC19-4686-8268-F74D2E21E47D}" type="slidenum">
              <a:rPr lang="en-US"/>
              <a:pPr/>
              <a:t>33</a:t>
            </a:fld>
            <a:endParaRPr lang="en-US"/>
          </a:p>
        </p:txBody>
      </p:sp>
      <p:sp>
        <p:nvSpPr>
          <p:cNvPr id="10242" name="Rectangle 2"/>
          <p:cNvSpPr>
            <a:spLocks noGrp="1" noChangeArrowheads="1"/>
          </p:cNvSpPr>
          <p:nvPr>
            <p:ph type="title"/>
          </p:nvPr>
        </p:nvSpPr>
        <p:spPr/>
        <p:txBody>
          <a:bodyPr/>
          <a:lstStyle/>
          <a:p>
            <a:r>
              <a:rPr lang="en-GB"/>
              <a:t>Polyploidy</a:t>
            </a:r>
            <a:endParaRPr lang="en-US"/>
          </a:p>
        </p:txBody>
      </p:sp>
      <p:sp>
        <p:nvSpPr>
          <p:cNvPr id="10243" name="Rectangle 3"/>
          <p:cNvSpPr>
            <a:spLocks noGrp="1" noChangeArrowheads="1"/>
          </p:cNvSpPr>
          <p:nvPr>
            <p:ph type="body" idx="1"/>
          </p:nvPr>
        </p:nvSpPr>
        <p:spPr/>
        <p:txBody>
          <a:bodyPr/>
          <a:lstStyle/>
          <a:p>
            <a:r>
              <a:rPr lang="en-GB" i="1"/>
              <a:t>Polyploidy</a:t>
            </a:r>
            <a:r>
              <a:rPr lang="en-GB"/>
              <a:t> is an extreme case of non-disjunction.</a:t>
            </a:r>
          </a:p>
          <a:p>
            <a:r>
              <a:rPr lang="en-GB"/>
              <a:t>This results in a cell containing at least three times the normal chromosome compliment, (e.g. triploid = 3n and tetraploid = 4n). </a:t>
            </a:r>
          </a:p>
        </p:txBody>
      </p:sp>
    </p:spTree>
    <p:extLst>
      <p:ext uri="{BB962C8B-B14F-4D97-AF65-F5344CB8AC3E}">
        <p14:creationId xmlns:p14="http://schemas.microsoft.com/office/powerpoint/2010/main" val="38389601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44A561-9B69-491F-B98E-76D91131E4C4}" type="datetime2">
              <a:rPr lang="en-US"/>
              <a:pPr/>
              <a:t>Wednesday, January 20, 2016</a:t>
            </a:fld>
            <a:endParaRPr lang="en-US"/>
          </a:p>
        </p:txBody>
      </p:sp>
      <p:sp>
        <p:nvSpPr>
          <p:cNvPr id="5" name="Footer Placeholder 4"/>
          <p:cNvSpPr>
            <a:spLocks noGrp="1"/>
          </p:cNvSpPr>
          <p:nvPr>
            <p:ph type="ftr" sz="quarter" idx="11"/>
          </p:nvPr>
        </p:nvSpPr>
        <p:spPr/>
        <p:txBody>
          <a:bodyPr/>
          <a:lstStyle/>
          <a:p>
            <a:r>
              <a:rPr lang="en-US"/>
              <a:t>G Davidson</a:t>
            </a:r>
          </a:p>
        </p:txBody>
      </p:sp>
      <p:sp>
        <p:nvSpPr>
          <p:cNvPr id="6" name="Slide Number Placeholder 5"/>
          <p:cNvSpPr>
            <a:spLocks noGrp="1"/>
          </p:cNvSpPr>
          <p:nvPr>
            <p:ph type="sldNum" sz="quarter" idx="12"/>
          </p:nvPr>
        </p:nvSpPr>
        <p:spPr/>
        <p:txBody>
          <a:bodyPr/>
          <a:lstStyle/>
          <a:p>
            <a:fld id="{1980DCF7-5C30-4023-B897-9082D14C435E}" type="slidenum">
              <a:rPr lang="en-US"/>
              <a:pPr/>
              <a:t>34</a:t>
            </a:fld>
            <a:endParaRPr lang="en-US"/>
          </a:p>
        </p:txBody>
      </p:sp>
      <p:sp>
        <p:nvSpPr>
          <p:cNvPr id="11266" name="Rectangle 2"/>
          <p:cNvSpPr>
            <a:spLocks noGrp="1" noChangeArrowheads="1"/>
          </p:cNvSpPr>
          <p:nvPr>
            <p:ph type="title"/>
          </p:nvPr>
        </p:nvSpPr>
        <p:spPr/>
        <p:txBody>
          <a:bodyPr/>
          <a:lstStyle/>
          <a:p>
            <a:r>
              <a:rPr lang="en-GB"/>
              <a:t>Polyploidy</a:t>
            </a:r>
            <a:endParaRPr lang="en-US"/>
          </a:p>
        </p:txBody>
      </p:sp>
      <p:sp>
        <p:nvSpPr>
          <p:cNvPr id="11267" name="Rectangle 3"/>
          <p:cNvSpPr>
            <a:spLocks noGrp="1" noChangeArrowheads="1"/>
          </p:cNvSpPr>
          <p:nvPr>
            <p:ph type="body" idx="1"/>
          </p:nvPr>
        </p:nvSpPr>
        <p:spPr/>
        <p:txBody>
          <a:bodyPr/>
          <a:lstStyle/>
          <a:p>
            <a:r>
              <a:rPr lang="en-GB"/>
              <a:t>Polyploidy can be the result of a haploid gamete fertilising a diploid gamete or a diploid gamete fertilising another diploid gamete. </a:t>
            </a:r>
          </a:p>
          <a:p>
            <a:r>
              <a:rPr lang="en-GB"/>
              <a:t>This tends to be more common in plants than in animals and can often result in the formation of new species.</a:t>
            </a:r>
            <a:endParaRPr lang="en-US"/>
          </a:p>
        </p:txBody>
      </p:sp>
    </p:spTree>
    <p:extLst>
      <p:ext uri="{BB962C8B-B14F-4D97-AF65-F5344CB8AC3E}">
        <p14:creationId xmlns:p14="http://schemas.microsoft.com/office/powerpoint/2010/main" val="3622820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2"/>
          <p:cNvSpPr>
            <a:spLocks noGrp="1"/>
          </p:cNvSpPr>
          <p:nvPr>
            <p:ph type="dt" sz="half" idx="10"/>
          </p:nvPr>
        </p:nvSpPr>
        <p:spPr/>
        <p:txBody>
          <a:bodyPr/>
          <a:lstStyle/>
          <a:p>
            <a:fld id="{7ABC92D8-142E-4797-B8F1-A49D2A3C84EC}" type="datetime2">
              <a:rPr lang="en-US"/>
              <a:pPr/>
              <a:t>Wednesday, January 20, 2016</a:t>
            </a:fld>
            <a:endParaRPr lang="en-US"/>
          </a:p>
        </p:txBody>
      </p:sp>
      <p:sp>
        <p:nvSpPr>
          <p:cNvPr id="40" name="Footer Placeholder 3"/>
          <p:cNvSpPr>
            <a:spLocks noGrp="1"/>
          </p:cNvSpPr>
          <p:nvPr>
            <p:ph type="ftr" sz="quarter" idx="11"/>
          </p:nvPr>
        </p:nvSpPr>
        <p:spPr/>
        <p:txBody>
          <a:bodyPr/>
          <a:lstStyle/>
          <a:p>
            <a:r>
              <a:rPr lang="en-US"/>
              <a:t>G Davidson</a:t>
            </a:r>
          </a:p>
        </p:txBody>
      </p:sp>
      <p:sp>
        <p:nvSpPr>
          <p:cNvPr id="41" name="Slide Number Placeholder 4"/>
          <p:cNvSpPr>
            <a:spLocks noGrp="1"/>
          </p:cNvSpPr>
          <p:nvPr>
            <p:ph type="sldNum" sz="quarter" idx="12"/>
          </p:nvPr>
        </p:nvSpPr>
        <p:spPr/>
        <p:txBody>
          <a:bodyPr/>
          <a:lstStyle/>
          <a:p>
            <a:fld id="{C9792971-F32E-4DAA-AA0A-549F697CD8D9}" type="slidenum">
              <a:rPr lang="en-US"/>
              <a:pPr/>
              <a:t>35</a:t>
            </a:fld>
            <a:endParaRPr lang="en-US"/>
          </a:p>
        </p:txBody>
      </p:sp>
      <p:sp>
        <p:nvSpPr>
          <p:cNvPr id="29700" name="Rectangle 4"/>
          <p:cNvSpPr>
            <a:spLocks noGrp="1" noChangeArrowheads="1"/>
          </p:cNvSpPr>
          <p:nvPr>
            <p:ph type="title"/>
          </p:nvPr>
        </p:nvSpPr>
        <p:spPr/>
        <p:txBody>
          <a:bodyPr/>
          <a:lstStyle/>
          <a:p>
            <a:r>
              <a:rPr lang="en-GB"/>
              <a:t>Polyploidy</a:t>
            </a:r>
            <a:endParaRPr lang="en-US"/>
          </a:p>
        </p:txBody>
      </p:sp>
      <p:grpSp>
        <p:nvGrpSpPr>
          <p:cNvPr id="2" name="Group 1"/>
          <p:cNvGrpSpPr/>
          <p:nvPr/>
        </p:nvGrpSpPr>
        <p:grpSpPr>
          <a:xfrm>
            <a:off x="900113" y="1341438"/>
            <a:ext cx="8353426" cy="2236787"/>
            <a:chOff x="900113" y="1341438"/>
            <a:chExt cx="8353426" cy="2236787"/>
          </a:xfrm>
        </p:grpSpPr>
        <p:sp>
          <p:nvSpPr>
            <p:cNvPr id="29701" name="Text Box 5"/>
            <p:cNvSpPr txBox="1">
              <a:spLocks noChangeArrowheads="1"/>
            </p:cNvSpPr>
            <p:nvPr/>
          </p:nvSpPr>
          <p:spPr bwMode="auto">
            <a:xfrm>
              <a:off x="900113" y="1341438"/>
              <a:ext cx="2232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66FF"/>
                  </a:solidFill>
                  <a:latin typeface="Comic Sans MS" pitchFamily="66" charset="0"/>
                </a:rPr>
                <a:t>Parental cells</a:t>
              </a:r>
              <a:endParaRPr lang="en-US">
                <a:solidFill>
                  <a:srgbClr val="0066FF"/>
                </a:solidFill>
                <a:latin typeface="Comic Sans MS" pitchFamily="66" charset="0"/>
              </a:endParaRPr>
            </a:p>
          </p:txBody>
        </p:sp>
        <p:sp>
          <p:nvSpPr>
            <p:cNvPr id="29702" name="Text Box 6"/>
            <p:cNvSpPr txBox="1">
              <a:spLocks noChangeArrowheads="1"/>
            </p:cNvSpPr>
            <p:nvPr/>
          </p:nvSpPr>
          <p:spPr bwMode="auto">
            <a:xfrm>
              <a:off x="2989263" y="1341438"/>
              <a:ext cx="2303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66FF"/>
                  </a:solidFill>
                  <a:latin typeface="Comic Sans MS" pitchFamily="66" charset="0"/>
                </a:rPr>
                <a:t>Parental Gametes</a:t>
              </a:r>
              <a:endParaRPr lang="en-US">
                <a:solidFill>
                  <a:srgbClr val="0066FF"/>
                </a:solidFill>
                <a:latin typeface="Comic Sans MS" pitchFamily="66" charset="0"/>
              </a:endParaRPr>
            </a:p>
          </p:txBody>
        </p:sp>
        <p:sp>
          <p:nvSpPr>
            <p:cNvPr id="29703" name="Text Box 7"/>
            <p:cNvSpPr txBox="1">
              <a:spLocks noChangeArrowheads="1"/>
            </p:cNvSpPr>
            <p:nvPr/>
          </p:nvSpPr>
          <p:spPr bwMode="auto">
            <a:xfrm>
              <a:off x="5508773" y="1628800"/>
              <a:ext cx="208756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0066FF"/>
                  </a:solidFill>
                  <a:latin typeface="Comic Sans MS" pitchFamily="66" charset="0"/>
                </a:rPr>
                <a:t>Triploid Offspring</a:t>
              </a:r>
              <a:endParaRPr lang="en-US" dirty="0">
                <a:solidFill>
                  <a:srgbClr val="0066FF"/>
                </a:solidFill>
                <a:latin typeface="Comic Sans MS" pitchFamily="66" charset="0"/>
              </a:endParaRPr>
            </a:p>
          </p:txBody>
        </p:sp>
        <p:sp>
          <p:nvSpPr>
            <p:cNvPr id="29704" name="Rectangle 8"/>
            <p:cNvSpPr>
              <a:spLocks noChangeArrowheads="1"/>
            </p:cNvSpPr>
            <p:nvPr/>
          </p:nvSpPr>
          <p:spPr bwMode="auto">
            <a:xfrm>
              <a:off x="973138" y="1862138"/>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05" name="Text Box 9"/>
            <p:cNvSpPr txBox="1">
              <a:spLocks noChangeArrowheads="1"/>
            </p:cNvSpPr>
            <p:nvPr/>
          </p:nvSpPr>
          <p:spPr bwMode="auto">
            <a:xfrm>
              <a:off x="1331913" y="2006600"/>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endParaRPr lang="en-US">
                <a:solidFill>
                  <a:srgbClr val="009900"/>
                </a:solidFill>
                <a:latin typeface="Comic Sans MS" pitchFamily="66" charset="0"/>
              </a:endParaRPr>
            </a:p>
          </p:txBody>
        </p:sp>
        <p:sp>
          <p:nvSpPr>
            <p:cNvPr id="29706" name="Rectangle 10"/>
            <p:cNvSpPr>
              <a:spLocks noChangeArrowheads="1"/>
            </p:cNvSpPr>
            <p:nvPr/>
          </p:nvSpPr>
          <p:spPr bwMode="auto">
            <a:xfrm>
              <a:off x="3132138" y="1863725"/>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07" name="Text Box 11"/>
            <p:cNvSpPr txBox="1">
              <a:spLocks noChangeArrowheads="1"/>
            </p:cNvSpPr>
            <p:nvPr/>
          </p:nvSpPr>
          <p:spPr bwMode="auto">
            <a:xfrm>
              <a:off x="3492501" y="1844675"/>
              <a:ext cx="1223963"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009900"/>
                  </a:solidFill>
                  <a:latin typeface="Comic Sans MS" pitchFamily="66" charset="0"/>
                </a:rPr>
                <a:t>AA or 2n</a:t>
              </a:r>
            </a:p>
            <a:p>
              <a:pPr>
                <a:spcBef>
                  <a:spcPct val="50000"/>
                </a:spcBef>
              </a:pPr>
              <a:r>
                <a:rPr lang="en-GB" dirty="0">
                  <a:solidFill>
                    <a:srgbClr val="009900"/>
                  </a:solidFill>
                  <a:latin typeface="Comic Sans MS" pitchFamily="66" charset="0"/>
                </a:rPr>
                <a:t>diploid</a:t>
              </a:r>
              <a:endParaRPr lang="en-US" dirty="0">
                <a:solidFill>
                  <a:srgbClr val="009900"/>
                </a:solidFill>
                <a:latin typeface="Comic Sans MS" pitchFamily="66" charset="0"/>
              </a:endParaRPr>
            </a:p>
          </p:txBody>
        </p:sp>
        <p:sp>
          <p:nvSpPr>
            <p:cNvPr id="29708" name="Rectangle 12"/>
            <p:cNvSpPr>
              <a:spLocks noChangeArrowheads="1"/>
            </p:cNvSpPr>
            <p:nvPr/>
          </p:nvSpPr>
          <p:spPr bwMode="auto">
            <a:xfrm>
              <a:off x="973138" y="2798763"/>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09" name="Text Box 13"/>
            <p:cNvSpPr txBox="1">
              <a:spLocks noChangeArrowheads="1"/>
            </p:cNvSpPr>
            <p:nvPr/>
          </p:nvSpPr>
          <p:spPr bwMode="auto">
            <a:xfrm>
              <a:off x="1260476" y="2943225"/>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endParaRPr lang="en-US">
                <a:solidFill>
                  <a:srgbClr val="009900"/>
                </a:solidFill>
                <a:latin typeface="Comic Sans MS" pitchFamily="66" charset="0"/>
              </a:endParaRPr>
            </a:p>
          </p:txBody>
        </p:sp>
        <p:sp>
          <p:nvSpPr>
            <p:cNvPr id="29710" name="Rectangle 14"/>
            <p:cNvSpPr>
              <a:spLocks noChangeArrowheads="1"/>
            </p:cNvSpPr>
            <p:nvPr/>
          </p:nvSpPr>
          <p:spPr bwMode="auto">
            <a:xfrm>
              <a:off x="3132138" y="2798763"/>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11" name="Text Box 15"/>
            <p:cNvSpPr txBox="1">
              <a:spLocks noChangeArrowheads="1"/>
            </p:cNvSpPr>
            <p:nvPr/>
          </p:nvSpPr>
          <p:spPr bwMode="auto">
            <a:xfrm>
              <a:off x="3492501" y="2798763"/>
              <a:ext cx="1008063"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 or n</a:t>
              </a:r>
            </a:p>
            <a:p>
              <a:pPr>
                <a:spcBef>
                  <a:spcPct val="50000"/>
                </a:spcBef>
              </a:pPr>
              <a:r>
                <a:rPr lang="en-GB">
                  <a:solidFill>
                    <a:srgbClr val="009900"/>
                  </a:solidFill>
                  <a:latin typeface="Comic Sans MS" pitchFamily="66" charset="0"/>
                </a:rPr>
                <a:t>haploid</a:t>
              </a:r>
              <a:endParaRPr lang="en-US">
                <a:solidFill>
                  <a:srgbClr val="009900"/>
                </a:solidFill>
                <a:latin typeface="Comic Sans MS" pitchFamily="66" charset="0"/>
              </a:endParaRPr>
            </a:p>
          </p:txBody>
        </p:sp>
        <p:sp>
          <p:nvSpPr>
            <p:cNvPr id="29712" name="Rectangle 16"/>
            <p:cNvSpPr>
              <a:spLocks noChangeArrowheads="1"/>
            </p:cNvSpPr>
            <p:nvPr/>
          </p:nvSpPr>
          <p:spPr bwMode="auto">
            <a:xfrm>
              <a:off x="5292726" y="2293938"/>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13" name="Text Box 17"/>
            <p:cNvSpPr txBox="1">
              <a:spLocks noChangeArrowheads="1"/>
            </p:cNvSpPr>
            <p:nvPr/>
          </p:nvSpPr>
          <p:spPr bwMode="auto">
            <a:xfrm>
              <a:off x="5508104" y="2438400"/>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009900"/>
                  </a:solidFill>
                  <a:latin typeface="Comic Sans MS" pitchFamily="66" charset="0"/>
                </a:rPr>
                <a:t>AAA or 3n</a:t>
              </a:r>
              <a:endParaRPr lang="en-US" dirty="0">
                <a:solidFill>
                  <a:srgbClr val="009900"/>
                </a:solidFill>
                <a:latin typeface="Comic Sans MS" pitchFamily="66" charset="0"/>
              </a:endParaRPr>
            </a:p>
          </p:txBody>
        </p:sp>
        <p:sp>
          <p:nvSpPr>
            <p:cNvPr id="29740" name="Text Box 44"/>
            <p:cNvSpPr txBox="1">
              <a:spLocks noChangeArrowheads="1"/>
            </p:cNvSpPr>
            <p:nvPr/>
          </p:nvSpPr>
          <p:spPr bwMode="auto">
            <a:xfrm>
              <a:off x="7524751" y="2420938"/>
              <a:ext cx="17287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u="sng">
                  <a:solidFill>
                    <a:srgbClr val="009900"/>
                  </a:solidFill>
                  <a:effectLst>
                    <a:outerShdw blurRad="38100" dist="38100" dir="2700000" algn="tl">
                      <a:srgbClr val="000000"/>
                    </a:outerShdw>
                  </a:effectLst>
                  <a:latin typeface="Comic Sans MS" pitchFamily="66" charset="0"/>
                </a:rPr>
                <a:t>Sterile</a:t>
              </a:r>
              <a:endParaRPr lang="en-US" b="1" u="sng">
                <a:solidFill>
                  <a:srgbClr val="009900"/>
                </a:solidFill>
                <a:effectLst>
                  <a:outerShdw blurRad="38100" dist="38100" dir="2700000" algn="tl">
                    <a:srgbClr val="000000"/>
                  </a:outerShdw>
                </a:effectLst>
                <a:latin typeface="Comic Sans MS" pitchFamily="66" charset="0"/>
              </a:endParaRPr>
            </a:p>
          </p:txBody>
        </p:sp>
        <p:cxnSp>
          <p:nvCxnSpPr>
            <p:cNvPr id="29742" name="AutoShape 46"/>
            <p:cNvCxnSpPr>
              <a:cxnSpLocks noChangeShapeType="1"/>
              <a:stCxn id="29704" idx="3"/>
              <a:endCxn id="29706" idx="1"/>
            </p:cNvCxnSpPr>
            <p:nvPr/>
          </p:nvCxnSpPr>
          <p:spPr bwMode="auto">
            <a:xfrm>
              <a:off x="2773363" y="2222500"/>
              <a:ext cx="358775" cy="1587"/>
            </a:xfrm>
            <a:prstGeom prst="bentConnector3">
              <a:avLst>
                <a:gd name="adj1" fmla="val 50000"/>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43" name="AutoShape 47"/>
            <p:cNvCxnSpPr>
              <a:cxnSpLocks noChangeShapeType="1"/>
              <a:stCxn id="29708" idx="3"/>
              <a:endCxn id="29710" idx="1"/>
            </p:cNvCxnSpPr>
            <p:nvPr/>
          </p:nvCxnSpPr>
          <p:spPr bwMode="auto">
            <a:xfrm>
              <a:off x="2773363" y="3159125"/>
              <a:ext cx="358775" cy="0"/>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48" name="AutoShape 52"/>
            <p:cNvCxnSpPr>
              <a:cxnSpLocks noChangeShapeType="1"/>
              <a:stCxn id="29710" idx="3"/>
              <a:endCxn id="29712" idx="1"/>
            </p:cNvCxnSpPr>
            <p:nvPr/>
          </p:nvCxnSpPr>
          <p:spPr bwMode="auto">
            <a:xfrm flipV="1">
              <a:off x="4932363" y="2654300"/>
              <a:ext cx="360363" cy="504825"/>
            </a:xfrm>
            <a:prstGeom prst="bentConnector3">
              <a:avLst>
                <a:gd name="adj1" fmla="val 49778"/>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49" name="AutoShape 53"/>
            <p:cNvCxnSpPr>
              <a:cxnSpLocks noChangeShapeType="1"/>
              <a:stCxn id="29706" idx="3"/>
              <a:endCxn id="29712" idx="1"/>
            </p:cNvCxnSpPr>
            <p:nvPr/>
          </p:nvCxnSpPr>
          <p:spPr bwMode="auto">
            <a:xfrm>
              <a:off x="4932363" y="2224088"/>
              <a:ext cx="360363" cy="430212"/>
            </a:xfrm>
            <a:prstGeom prst="bentConnector3">
              <a:avLst>
                <a:gd name="adj1" fmla="val 49778"/>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 name="Group 2"/>
          <p:cNvGrpSpPr/>
          <p:nvPr/>
        </p:nvGrpSpPr>
        <p:grpSpPr>
          <a:xfrm>
            <a:off x="973138" y="4149080"/>
            <a:ext cx="8280401" cy="1945334"/>
            <a:chOff x="973138" y="4149080"/>
            <a:chExt cx="8280401" cy="1945334"/>
          </a:xfrm>
        </p:grpSpPr>
        <p:sp>
          <p:nvSpPr>
            <p:cNvPr id="29721" name="Text Box 25"/>
            <p:cNvSpPr txBox="1">
              <a:spLocks noChangeArrowheads="1"/>
            </p:cNvSpPr>
            <p:nvPr/>
          </p:nvSpPr>
          <p:spPr bwMode="auto">
            <a:xfrm>
              <a:off x="5580905" y="4149080"/>
              <a:ext cx="2303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err="1">
                  <a:solidFill>
                    <a:srgbClr val="0066FF"/>
                  </a:solidFill>
                  <a:latin typeface="Comic Sans MS" pitchFamily="66" charset="0"/>
                </a:rPr>
                <a:t>Tetraploid</a:t>
              </a:r>
              <a:r>
                <a:rPr lang="en-GB" dirty="0">
                  <a:solidFill>
                    <a:srgbClr val="0066FF"/>
                  </a:solidFill>
                  <a:latin typeface="Comic Sans MS" pitchFamily="66" charset="0"/>
                </a:rPr>
                <a:t> Offspring</a:t>
              </a:r>
              <a:endParaRPr lang="en-US" dirty="0">
                <a:solidFill>
                  <a:srgbClr val="0066FF"/>
                </a:solidFill>
                <a:latin typeface="Comic Sans MS" pitchFamily="66" charset="0"/>
              </a:endParaRPr>
            </a:p>
          </p:txBody>
        </p:sp>
        <p:sp>
          <p:nvSpPr>
            <p:cNvPr id="29723" name="Rectangle 27"/>
            <p:cNvSpPr>
              <a:spLocks noChangeArrowheads="1"/>
            </p:cNvSpPr>
            <p:nvPr/>
          </p:nvSpPr>
          <p:spPr bwMode="auto">
            <a:xfrm>
              <a:off x="973138" y="4378326"/>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24" name="Text Box 28"/>
            <p:cNvSpPr txBox="1">
              <a:spLocks noChangeArrowheads="1"/>
            </p:cNvSpPr>
            <p:nvPr/>
          </p:nvSpPr>
          <p:spPr bwMode="auto">
            <a:xfrm>
              <a:off x="1331913" y="4522788"/>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endParaRPr lang="en-US">
                <a:solidFill>
                  <a:srgbClr val="009900"/>
                </a:solidFill>
                <a:latin typeface="Comic Sans MS" pitchFamily="66" charset="0"/>
              </a:endParaRPr>
            </a:p>
          </p:txBody>
        </p:sp>
        <p:sp>
          <p:nvSpPr>
            <p:cNvPr id="29726" name="Rectangle 30"/>
            <p:cNvSpPr>
              <a:spLocks noChangeArrowheads="1"/>
            </p:cNvSpPr>
            <p:nvPr/>
          </p:nvSpPr>
          <p:spPr bwMode="auto">
            <a:xfrm>
              <a:off x="3132138" y="4379913"/>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27" name="Text Box 31"/>
            <p:cNvSpPr txBox="1">
              <a:spLocks noChangeArrowheads="1"/>
            </p:cNvSpPr>
            <p:nvPr/>
          </p:nvSpPr>
          <p:spPr bwMode="auto">
            <a:xfrm>
              <a:off x="3492501" y="4360863"/>
              <a:ext cx="1223963"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p>
            <a:p>
              <a:pPr>
                <a:spcBef>
                  <a:spcPct val="50000"/>
                </a:spcBef>
              </a:pPr>
              <a:r>
                <a:rPr lang="en-GB">
                  <a:solidFill>
                    <a:srgbClr val="009900"/>
                  </a:solidFill>
                  <a:latin typeface="Comic Sans MS" pitchFamily="66" charset="0"/>
                </a:rPr>
                <a:t>diploid</a:t>
              </a:r>
              <a:endParaRPr lang="en-US">
                <a:solidFill>
                  <a:srgbClr val="009900"/>
                </a:solidFill>
                <a:latin typeface="Comic Sans MS" pitchFamily="66" charset="0"/>
              </a:endParaRPr>
            </a:p>
          </p:txBody>
        </p:sp>
        <p:sp>
          <p:nvSpPr>
            <p:cNvPr id="29729" name="Rectangle 33"/>
            <p:cNvSpPr>
              <a:spLocks noChangeArrowheads="1"/>
            </p:cNvSpPr>
            <p:nvPr/>
          </p:nvSpPr>
          <p:spPr bwMode="auto">
            <a:xfrm>
              <a:off x="973138" y="5314951"/>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30" name="Text Box 34"/>
            <p:cNvSpPr txBox="1">
              <a:spLocks noChangeArrowheads="1"/>
            </p:cNvSpPr>
            <p:nvPr/>
          </p:nvSpPr>
          <p:spPr bwMode="auto">
            <a:xfrm>
              <a:off x="1260476" y="5459413"/>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endParaRPr lang="en-US">
                <a:solidFill>
                  <a:srgbClr val="009900"/>
                </a:solidFill>
                <a:latin typeface="Comic Sans MS" pitchFamily="66" charset="0"/>
              </a:endParaRPr>
            </a:p>
          </p:txBody>
        </p:sp>
        <p:sp>
          <p:nvSpPr>
            <p:cNvPr id="29735" name="Rectangle 39"/>
            <p:cNvSpPr>
              <a:spLocks noChangeArrowheads="1"/>
            </p:cNvSpPr>
            <p:nvPr/>
          </p:nvSpPr>
          <p:spPr bwMode="auto">
            <a:xfrm>
              <a:off x="5292726" y="4810126"/>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36" name="Text Box 40"/>
            <p:cNvSpPr txBox="1">
              <a:spLocks noChangeArrowheads="1"/>
            </p:cNvSpPr>
            <p:nvPr/>
          </p:nvSpPr>
          <p:spPr bwMode="auto">
            <a:xfrm>
              <a:off x="5436096" y="4954588"/>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AAAA or 4n</a:t>
              </a:r>
              <a:endParaRPr lang="en-US">
                <a:solidFill>
                  <a:srgbClr val="009900"/>
                </a:solidFill>
                <a:latin typeface="Comic Sans MS" pitchFamily="66" charset="0"/>
              </a:endParaRPr>
            </a:p>
          </p:txBody>
        </p:sp>
        <p:sp>
          <p:nvSpPr>
            <p:cNvPr id="29738" name="Rectangle 42"/>
            <p:cNvSpPr>
              <a:spLocks noChangeArrowheads="1"/>
            </p:cNvSpPr>
            <p:nvPr/>
          </p:nvSpPr>
          <p:spPr bwMode="auto">
            <a:xfrm>
              <a:off x="3132138" y="5334001"/>
              <a:ext cx="18002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29739" name="Text Box 43"/>
            <p:cNvSpPr txBox="1">
              <a:spLocks noChangeArrowheads="1"/>
            </p:cNvSpPr>
            <p:nvPr/>
          </p:nvSpPr>
          <p:spPr bwMode="auto">
            <a:xfrm>
              <a:off x="3492501" y="5314951"/>
              <a:ext cx="1223963"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AA or 2n</a:t>
              </a:r>
            </a:p>
            <a:p>
              <a:pPr>
                <a:spcBef>
                  <a:spcPct val="50000"/>
                </a:spcBef>
              </a:pPr>
              <a:r>
                <a:rPr lang="en-GB">
                  <a:solidFill>
                    <a:srgbClr val="009900"/>
                  </a:solidFill>
                  <a:latin typeface="Comic Sans MS" pitchFamily="66" charset="0"/>
                </a:rPr>
                <a:t>diploid</a:t>
              </a:r>
              <a:endParaRPr lang="en-US">
                <a:solidFill>
                  <a:srgbClr val="009900"/>
                </a:solidFill>
                <a:latin typeface="Comic Sans MS" pitchFamily="66" charset="0"/>
              </a:endParaRPr>
            </a:p>
          </p:txBody>
        </p:sp>
        <p:sp>
          <p:nvSpPr>
            <p:cNvPr id="29741" name="Text Box 45"/>
            <p:cNvSpPr txBox="1">
              <a:spLocks noChangeArrowheads="1"/>
            </p:cNvSpPr>
            <p:nvPr/>
          </p:nvSpPr>
          <p:spPr bwMode="auto">
            <a:xfrm>
              <a:off x="7524751" y="4941888"/>
              <a:ext cx="1728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u="sng">
                  <a:solidFill>
                    <a:srgbClr val="009900"/>
                  </a:solidFill>
                  <a:effectLst>
                    <a:outerShdw blurRad="38100" dist="38100" dir="2700000" algn="tl">
                      <a:srgbClr val="000000"/>
                    </a:outerShdw>
                  </a:effectLst>
                  <a:latin typeface="Comic Sans MS" pitchFamily="66" charset="0"/>
                </a:rPr>
                <a:t>Fertile</a:t>
              </a:r>
              <a:endParaRPr lang="en-US" b="1" u="sng">
                <a:solidFill>
                  <a:srgbClr val="009900"/>
                </a:solidFill>
                <a:effectLst>
                  <a:outerShdw blurRad="38100" dist="38100" dir="2700000" algn="tl">
                    <a:srgbClr val="000000"/>
                  </a:outerShdw>
                </a:effectLst>
                <a:latin typeface="Comic Sans MS" pitchFamily="66" charset="0"/>
              </a:endParaRPr>
            </a:p>
          </p:txBody>
        </p:sp>
        <p:cxnSp>
          <p:nvCxnSpPr>
            <p:cNvPr id="29750" name="AutoShape 54"/>
            <p:cNvCxnSpPr>
              <a:cxnSpLocks noChangeShapeType="1"/>
              <a:stCxn id="29723" idx="3"/>
              <a:endCxn id="29726" idx="1"/>
            </p:cNvCxnSpPr>
            <p:nvPr/>
          </p:nvCxnSpPr>
          <p:spPr bwMode="auto">
            <a:xfrm>
              <a:off x="2773363" y="4738688"/>
              <a:ext cx="358775" cy="1588"/>
            </a:xfrm>
            <a:prstGeom prst="bentConnector3">
              <a:avLst>
                <a:gd name="adj1" fmla="val 50000"/>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52" name="AutoShape 56"/>
            <p:cNvCxnSpPr>
              <a:cxnSpLocks noChangeShapeType="1"/>
              <a:stCxn id="29726" idx="3"/>
              <a:endCxn id="29735" idx="1"/>
            </p:cNvCxnSpPr>
            <p:nvPr/>
          </p:nvCxnSpPr>
          <p:spPr bwMode="auto">
            <a:xfrm>
              <a:off x="4932363" y="4740276"/>
              <a:ext cx="360363" cy="430213"/>
            </a:xfrm>
            <a:prstGeom prst="bentConnector3">
              <a:avLst>
                <a:gd name="adj1" fmla="val 49778"/>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53" name="AutoShape 57"/>
            <p:cNvCxnSpPr>
              <a:cxnSpLocks noChangeShapeType="1"/>
              <a:stCxn id="29738" idx="3"/>
              <a:endCxn id="29735" idx="1"/>
            </p:cNvCxnSpPr>
            <p:nvPr/>
          </p:nvCxnSpPr>
          <p:spPr bwMode="auto">
            <a:xfrm flipV="1">
              <a:off x="4932363" y="5170488"/>
              <a:ext cx="360363" cy="523875"/>
            </a:xfrm>
            <a:prstGeom prst="bentConnector3">
              <a:avLst>
                <a:gd name="adj1" fmla="val 49778"/>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54" name="AutoShape 58"/>
            <p:cNvCxnSpPr>
              <a:cxnSpLocks noChangeShapeType="1"/>
            </p:cNvCxnSpPr>
            <p:nvPr/>
          </p:nvCxnSpPr>
          <p:spPr bwMode="auto">
            <a:xfrm>
              <a:off x="2773363" y="5662613"/>
              <a:ext cx="358775" cy="1588"/>
            </a:xfrm>
            <a:prstGeom prst="bentConnector3">
              <a:avLst>
                <a:gd name="adj1" fmla="val 50000"/>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1740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E25B83-7AA9-44B8-8C8A-F16621A46607}" type="datetime2">
              <a:rPr lang="en-US"/>
              <a:pPr/>
              <a:t>Wednesday, January 20, 2016</a:t>
            </a:fld>
            <a:endParaRPr lang="en-US"/>
          </a:p>
        </p:txBody>
      </p:sp>
      <p:sp>
        <p:nvSpPr>
          <p:cNvPr id="5" name="Footer Placeholder 4"/>
          <p:cNvSpPr>
            <a:spLocks noGrp="1"/>
          </p:cNvSpPr>
          <p:nvPr>
            <p:ph type="ftr" sz="quarter" idx="11"/>
          </p:nvPr>
        </p:nvSpPr>
        <p:spPr/>
        <p:txBody>
          <a:bodyPr/>
          <a:lstStyle/>
          <a:p>
            <a:r>
              <a:rPr lang="en-US"/>
              <a:t>G Davidson</a:t>
            </a:r>
          </a:p>
        </p:txBody>
      </p:sp>
      <p:sp>
        <p:nvSpPr>
          <p:cNvPr id="6" name="Slide Number Placeholder 5"/>
          <p:cNvSpPr>
            <a:spLocks noGrp="1"/>
          </p:cNvSpPr>
          <p:nvPr>
            <p:ph type="sldNum" sz="quarter" idx="12"/>
          </p:nvPr>
        </p:nvSpPr>
        <p:spPr/>
        <p:txBody>
          <a:bodyPr/>
          <a:lstStyle/>
          <a:p>
            <a:fld id="{3C4A38A3-67B4-402D-A090-FA1CA1A3475C}" type="slidenum">
              <a:rPr lang="en-US"/>
              <a:pPr/>
              <a:t>36</a:t>
            </a:fld>
            <a:endParaRPr lang="en-US"/>
          </a:p>
        </p:txBody>
      </p:sp>
      <p:sp>
        <p:nvSpPr>
          <p:cNvPr id="12290" name="Rectangle 2"/>
          <p:cNvSpPr>
            <a:spLocks noGrp="1" noChangeArrowheads="1"/>
          </p:cNvSpPr>
          <p:nvPr>
            <p:ph type="title"/>
          </p:nvPr>
        </p:nvSpPr>
        <p:spPr/>
        <p:txBody>
          <a:bodyPr/>
          <a:lstStyle/>
          <a:p>
            <a:r>
              <a:rPr lang="en-GB"/>
              <a:t>Polyploidy</a:t>
            </a:r>
            <a:endParaRPr lang="en-US"/>
          </a:p>
        </p:txBody>
      </p:sp>
      <p:sp>
        <p:nvSpPr>
          <p:cNvPr id="12291" name="Rectangle 3"/>
          <p:cNvSpPr>
            <a:spLocks noGrp="1" noChangeArrowheads="1"/>
          </p:cNvSpPr>
          <p:nvPr>
            <p:ph type="body" idx="1"/>
          </p:nvPr>
        </p:nvSpPr>
        <p:spPr/>
        <p:txBody>
          <a:bodyPr/>
          <a:lstStyle/>
          <a:p>
            <a:r>
              <a:rPr lang="en-GB" dirty="0"/>
              <a:t>Mutant or </a:t>
            </a:r>
            <a:r>
              <a:rPr lang="en-GB" dirty="0" err="1"/>
              <a:t>polyploid</a:t>
            </a:r>
            <a:r>
              <a:rPr lang="en-GB" dirty="0"/>
              <a:t> plants tend to show an increase in size, vigour, and disease resistance, and this is of great economic importance. </a:t>
            </a:r>
          </a:p>
          <a:p>
            <a:r>
              <a:rPr lang="en-GB" dirty="0"/>
              <a:t>Most cereals and many other crop plants are </a:t>
            </a:r>
            <a:r>
              <a:rPr lang="en-GB" dirty="0" err="1" smtClean="0"/>
              <a:t>polyploid</a:t>
            </a:r>
            <a:r>
              <a:rPr lang="en-GB" dirty="0" smtClean="0"/>
              <a:t>.</a:t>
            </a:r>
            <a:endParaRPr lang="en-GB" dirty="0"/>
          </a:p>
        </p:txBody>
      </p:sp>
    </p:spTree>
    <p:extLst>
      <p:ext uri="{BB962C8B-B14F-4D97-AF65-F5344CB8AC3E}">
        <p14:creationId xmlns:p14="http://schemas.microsoft.com/office/powerpoint/2010/main" val="26847692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2C9FE6-BFEC-40BF-8CEA-9B3B66FD3BB9}" type="datetime2">
              <a:rPr lang="en-US"/>
              <a:pPr/>
              <a:t>Wednesday, January 20, 2016</a:t>
            </a:fld>
            <a:endParaRPr lang="en-US"/>
          </a:p>
        </p:txBody>
      </p:sp>
      <p:sp>
        <p:nvSpPr>
          <p:cNvPr id="5" name="Footer Placeholder 4"/>
          <p:cNvSpPr>
            <a:spLocks noGrp="1"/>
          </p:cNvSpPr>
          <p:nvPr>
            <p:ph type="ftr" sz="quarter" idx="11"/>
          </p:nvPr>
        </p:nvSpPr>
        <p:spPr/>
        <p:txBody>
          <a:bodyPr/>
          <a:lstStyle/>
          <a:p>
            <a:r>
              <a:rPr lang="en-US"/>
              <a:t>G Davidson</a:t>
            </a:r>
          </a:p>
        </p:txBody>
      </p:sp>
      <p:sp>
        <p:nvSpPr>
          <p:cNvPr id="6" name="Slide Number Placeholder 5"/>
          <p:cNvSpPr>
            <a:spLocks noGrp="1"/>
          </p:cNvSpPr>
          <p:nvPr>
            <p:ph type="sldNum" sz="quarter" idx="12"/>
          </p:nvPr>
        </p:nvSpPr>
        <p:spPr/>
        <p:txBody>
          <a:bodyPr/>
          <a:lstStyle/>
          <a:p>
            <a:fld id="{8C0CEBAD-F3F2-4C79-BE7B-AFF0927A72A0}" type="slidenum">
              <a:rPr lang="en-US"/>
              <a:pPr/>
              <a:t>37</a:t>
            </a:fld>
            <a:endParaRPr lang="en-US"/>
          </a:p>
        </p:txBody>
      </p:sp>
      <p:sp>
        <p:nvSpPr>
          <p:cNvPr id="13314" name="Rectangle 2"/>
          <p:cNvSpPr>
            <a:spLocks noGrp="1" noChangeArrowheads="1"/>
          </p:cNvSpPr>
          <p:nvPr>
            <p:ph type="title"/>
          </p:nvPr>
        </p:nvSpPr>
        <p:spPr/>
        <p:txBody>
          <a:bodyPr/>
          <a:lstStyle/>
          <a:p>
            <a:r>
              <a:rPr lang="en-GB"/>
              <a:t>Polyploidy</a:t>
            </a:r>
            <a:endParaRPr lang="en-US"/>
          </a:p>
        </p:txBody>
      </p:sp>
      <p:sp>
        <p:nvSpPr>
          <p:cNvPr id="13315" name="Rectangle 3"/>
          <p:cNvSpPr>
            <a:spLocks noGrp="1" noChangeArrowheads="1"/>
          </p:cNvSpPr>
          <p:nvPr>
            <p:ph type="body" idx="1"/>
          </p:nvPr>
        </p:nvSpPr>
        <p:spPr/>
        <p:txBody>
          <a:bodyPr/>
          <a:lstStyle/>
          <a:p>
            <a:r>
              <a:rPr lang="en-GB"/>
              <a:t>Scientists have developed a method of preventing spindle formation at mitosis using a chemical called </a:t>
            </a:r>
            <a:r>
              <a:rPr lang="en-GB" i="1"/>
              <a:t>colchinine</a:t>
            </a:r>
            <a:r>
              <a:rPr lang="en-GB"/>
              <a:t>. </a:t>
            </a:r>
          </a:p>
          <a:p>
            <a:r>
              <a:rPr lang="en-GB"/>
              <a:t>This leads to polyploid plants which, after the chemical is removed, divide normally, and a new species of crop plant can be produced.</a:t>
            </a:r>
            <a:r>
              <a:rPr lang="en-US"/>
              <a:t> </a:t>
            </a:r>
          </a:p>
        </p:txBody>
      </p:sp>
    </p:spTree>
    <p:extLst>
      <p:ext uri="{BB962C8B-B14F-4D97-AF65-F5344CB8AC3E}">
        <p14:creationId xmlns:p14="http://schemas.microsoft.com/office/powerpoint/2010/main" val="2108770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Mutations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Point mutations are a source of variation.</a:t>
            </a:r>
          </a:p>
          <a:p>
            <a:r>
              <a:rPr lang="en-GB" dirty="0" smtClean="0"/>
              <a:t>They involve one</a:t>
            </a:r>
            <a:r>
              <a:rPr lang="en-GB" baseline="0" dirty="0" smtClean="0"/>
              <a:t> of the base pairs in a single gene being altered.</a:t>
            </a:r>
          </a:p>
          <a:p>
            <a:r>
              <a:rPr lang="en-GB" baseline="0" dirty="0" smtClean="0"/>
              <a:t>This can result in the production of a new protein.</a:t>
            </a:r>
          </a:p>
          <a:p>
            <a:r>
              <a:rPr lang="en-GB" baseline="0" dirty="0" smtClean="0"/>
              <a:t>Three types of point mutation are:</a:t>
            </a:r>
          </a:p>
          <a:p>
            <a:pPr lvl="1"/>
            <a:r>
              <a:rPr lang="en-GB" dirty="0" smtClean="0"/>
              <a:t>Insertion</a:t>
            </a:r>
          </a:p>
          <a:p>
            <a:pPr lvl="1"/>
            <a:r>
              <a:rPr lang="en-GB" dirty="0" smtClean="0"/>
              <a:t>Deletion</a:t>
            </a:r>
          </a:p>
          <a:p>
            <a:pPr lvl="1"/>
            <a:r>
              <a:rPr lang="en-GB" dirty="0" smtClean="0"/>
              <a:t>Substitution</a:t>
            </a:r>
          </a:p>
          <a:p>
            <a:pPr lvl="1"/>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Wednesday, 20 January 2016</a:t>
            </a:fld>
            <a:endParaRPr lang="en-GB" dirty="0"/>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4</a:t>
            </a:fld>
            <a:endParaRPr lang="en-GB"/>
          </a:p>
        </p:txBody>
      </p:sp>
    </p:spTree>
    <p:extLst>
      <p:ext uri="{BB962C8B-B14F-4D97-AF65-F5344CB8AC3E}">
        <p14:creationId xmlns:p14="http://schemas.microsoft.com/office/powerpoint/2010/main" val="495727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Insertion</a:t>
            </a:r>
            <a:endParaRPr lang="en-GB" dirty="0"/>
          </a:p>
        </p:txBody>
      </p:sp>
      <p:sp>
        <p:nvSpPr>
          <p:cNvPr id="3" name="Content Placeholder 2"/>
          <p:cNvSpPr>
            <a:spLocks noGrp="1"/>
          </p:cNvSpPr>
          <p:nvPr>
            <p:ph idx="1"/>
          </p:nvPr>
        </p:nvSpPr>
        <p:spPr/>
        <p:txBody>
          <a:bodyPr/>
          <a:lstStyle/>
          <a:p>
            <a:r>
              <a:rPr lang="en-GB" dirty="0" smtClean="0"/>
              <a:t>An extra base is inserted into the sequence which results in all the bases after this point being</a:t>
            </a:r>
            <a:r>
              <a:rPr lang="en-GB" baseline="0" dirty="0" smtClean="0"/>
              <a:t> moved along.</a:t>
            </a:r>
          </a:p>
          <a:p>
            <a:r>
              <a:rPr lang="en-GB" baseline="0" dirty="0" smtClean="0"/>
              <a:t>This is also referred to as a frame-shift mutation, as every amino acid after this mutation is altered.</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Wednesday, 20 January 2016</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5</a:t>
            </a:fld>
            <a:endParaRPr lang="en-GB"/>
          </a:p>
        </p:txBody>
      </p:sp>
    </p:spTree>
    <p:extLst>
      <p:ext uri="{BB962C8B-B14F-4D97-AF65-F5344CB8AC3E}">
        <p14:creationId xmlns:p14="http://schemas.microsoft.com/office/powerpoint/2010/main" val="3597368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fld id="{873F8F1A-82D8-4582-A825-69E16F522DEA}" type="datetime2">
              <a:rPr lang="en-US"/>
              <a:pPr/>
              <a:t>Wednesday, January 20, 2016</a:t>
            </a:fld>
            <a:endParaRPr lang="en-US"/>
          </a:p>
        </p:txBody>
      </p:sp>
      <p:sp>
        <p:nvSpPr>
          <p:cNvPr id="59" name="Footer Placeholder 3"/>
          <p:cNvSpPr>
            <a:spLocks noGrp="1"/>
          </p:cNvSpPr>
          <p:nvPr>
            <p:ph type="ftr" sz="quarter" idx="11"/>
          </p:nvPr>
        </p:nvSpPr>
        <p:spPr/>
        <p:txBody>
          <a:bodyPr/>
          <a:lstStyle/>
          <a:p>
            <a:r>
              <a:rPr lang="en-US"/>
              <a:t>G Davidson</a:t>
            </a:r>
          </a:p>
        </p:txBody>
      </p:sp>
      <p:sp>
        <p:nvSpPr>
          <p:cNvPr id="60" name="Slide Number Placeholder 4"/>
          <p:cNvSpPr>
            <a:spLocks noGrp="1"/>
          </p:cNvSpPr>
          <p:nvPr>
            <p:ph type="sldNum" sz="quarter" idx="12"/>
          </p:nvPr>
        </p:nvSpPr>
        <p:spPr/>
        <p:txBody>
          <a:bodyPr/>
          <a:lstStyle/>
          <a:p>
            <a:fld id="{4769C1C5-C91E-4866-97E2-E9A9EDB03422}" type="slidenum">
              <a:rPr lang="en-US"/>
              <a:pPr/>
              <a:t>6</a:t>
            </a:fld>
            <a:endParaRPr lang="en-US"/>
          </a:p>
        </p:txBody>
      </p:sp>
      <p:sp>
        <p:nvSpPr>
          <p:cNvPr id="40962" name="Rectangle 2"/>
          <p:cNvSpPr>
            <a:spLocks noGrp="1" noChangeArrowheads="1"/>
          </p:cNvSpPr>
          <p:nvPr>
            <p:ph type="title"/>
          </p:nvPr>
        </p:nvSpPr>
        <p:spPr/>
        <p:txBody>
          <a:bodyPr/>
          <a:lstStyle/>
          <a:p>
            <a:r>
              <a:rPr lang="en-GB" dirty="0"/>
              <a:t>Insertion</a:t>
            </a:r>
            <a:endParaRPr lang="en-US" dirty="0"/>
          </a:p>
        </p:txBody>
      </p:sp>
      <p:grpSp>
        <p:nvGrpSpPr>
          <p:cNvPr id="3" name="Group 2"/>
          <p:cNvGrpSpPr/>
          <p:nvPr/>
        </p:nvGrpSpPr>
        <p:grpSpPr>
          <a:xfrm>
            <a:off x="755651" y="1773238"/>
            <a:ext cx="4103687" cy="1085851"/>
            <a:chOff x="755651" y="1773238"/>
            <a:chExt cx="4103687" cy="1085851"/>
          </a:xfrm>
        </p:grpSpPr>
        <p:sp>
          <p:nvSpPr>
            <p:cNvPr id="40980" name="Text Box 20"/>
            <p:cNvSpPr txBox="1">
              <a:spLocks noChangeArrowheads="1"/>
            </p:cNvSpPr>
            <p:nvPr/>
          </p:nvSpPr>
          <p:spPr bwMode="auto">
            <a:xfrm>
              <a:off x="1547813" y="2492376"/>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A     G    A     G      T     C   </a:t>
              </a:r>
              <a:endParaRPr lang="en-US" dirty="0">
                <a:latin typeface="Comic Sans MS" pitchFamily="66" charset="0"/>
              </a:endParaRPr>
            </a:p>
          </p:txBody>
        </p:sp>
        <p:sp>
          <p:nvSpPr>
            <p:cNvPr id="40963" name="Text Box 3"/>
            <p:cNvSpPr txBox="1">
              <a:spLocks noChangeArrowheads="1"/>
            </p:cNvSpPr>
            <p:nvPr/>
          </p:nvSpPr>
          <p:spPr bwMode="auto">
            <a:xfrm>
              <a:off x="755651" y="2360613"/>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DNA</a:t>
              </a:r>
              <a:endParaRPr lang="en-US">
                <a:latin typeface="Comic Sans MS" pitchFamily="66" charset="0"/>
              </a:endParaRPr>
            </a:p>
          </p:txBody>
        </p:sp>
        <p:sp>
          <p:nvSpPr>
            <p:cNvPr id="40971" name="Text Box 11"/>
            <p:cNvSpPr txBox="1">
              <a:spLocks noChangeArrowheads="1"/>
            </p:cNvSpPr>
            <p:nvPr/>
          </p:nvSpPr>
          <p:spPr bwMode="auto">
            <a:xfrm>
              <a:off x="2484438" y="1773238"/>
              <a:ext cx="1944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Normal</a:t>
              </a:r>
              <a:endParaRPr lang="en-US">
                <a:solidFill>
                  <a:srgbClr val="0000FF"/>
                </a:solidFill>
                <a:latin typeface="Comic Sans MS" pitchFamily="66" charset="0"/>
              </a:endParaRPr>
            </a:p>
          </p:txBody>
        </p:sp>
        <p:sp>
          <p:nvSpPr>
            <p:cNvPr id="40976" name="Line 16"/>
            <p:cNvSpPr>
              <a:spLocks noChangeShapeType="1"/>
            </p:cNvSpPr>
            <p:nvPr/>
          </p:nvSpPr>
          <p:spPr bwMode="auto">
            <a:xfrm>
              <a:off x="1690688" y="2157413"/>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77" name="Line 17"/>
            <p:cNvSpPr>
              <a:spLocks noChangeShapeType="1"/>
            </p:cNvSpPr>
            <p:nvPr/>
          </p:nvSpPr>
          <p:spPr bwMode="auto">
            <a:xfrm>
              <a:off x="169068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78" name="Line 18"/>
            <p:cNvSpPr>
              <a:spLocks noChangeShapeType="1"/>
            </p:cNvSpPr>
            <p:nvPr/>
          </p:nvSpPr>
          <p:spPr bwMode="auto">
            <a:xfrm>
              <a:off x="267493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1" name="Line 21"/>
            <p:cNvSpPr>
              <a:spLocks noChangeShapeType="1"/>
            </p:cNvSpPr>
            <p:nvPr/>
          </p:nvSpPr>
          <p:spPr bwMode="auto">
            <a:xfrm>
              <a:off x="316706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2" name="Line 22"/>
            <p:cNvSpPr>
              <a:spLocks noChangeShapeType="1"/>
            </p:cNvSpPr>
            <p:nvPr/>
          </p:nvSpPr>
          <p:spPr bwMode="auto">
            <a:xfrm>
              <a:off x="218281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3" name="Line 23"/>
            <p:cNvSpPr>
              <a:spLocks noChangeShapeType="1"/>
            </p:cNvSpPr>
            <p:nvPr/>
          </p:nvSpPr>
          <p:spPr bwMode="auto">
            <a:xfrm>
              <a:off x="365918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4" name="Line 24"/>
            <p:cNvSpPr>
              <a:spLocks noChangeShapeType="1"/>
            </p:cNvSpPr>
            <p:nvPr/>
          </p:nvSpPr>
          <p:spPr bwMode="auto">
            <a:xfrm>
              <a:off x="415131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4" name="Group 3"/>
          <p:cNvGrpSpPr/>
          <p:nvPr/>
        </p:nvGrpSpPr>
        <p:grpSpPr>
          <a:xfrm>
            <a:off x="395288" y="3638551"/>
            <a:ext cx="4462463" cy="1735137"/>
            <a:chOff x="395288" y="3638551"/>
            <a:chExt cx="4462463" cy="1735137"/>
          </a:xfrm>
        </p:grpSpPr>
        <p:sp>
          <p:nvSpPr>
            <p:cNvPr id="40990" name="Text Box 30"/>
            <p:cNvSpPr txBox="1">
              <a:spLocks noChangeArrowheads="1"/>
            </p:cNvSpPr>
            <p:nvPr/>
          </p:nvSpPr>
          <p:spPr bwMode="auto">
            <a:xfrm rot="10800000">
              <a:off x="1546226" y="3662363"/>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a:spcBef>
                  <a:spcPct val="50000"/>
                </a:spcBef>
              </a:pPr>
              <a:endParaRPr lang="en-US">
                <a:latin typeface="Comic Sans MS" pitchFamily="66" charset="0"/>
              </a:endParaRPr>
            </a:p>
          </p:txBody>
        </p:sp>
        <p:sp>
          <p:nvSpPr>
            <p:cNvPr id="40964" name="Text Box 4"/>
            <p:cNvSpPr txBox="1">
              <a:spLocks noChangeArrowheads="1"/>
            </p:cNvSpPr>
            <p:nvPr/>
          </p:nvSpPr>
          <p:spPr bwMode="auto">
            <a:xfrm>
              <a:off x="684213" y="3925888"/>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mRNA</a:t>
              </a:r>
              <a:endParaRPr lang="en-US">
                <a:latin typeface="Comic Sans MS" pitchFamily="66" charset="0"/>
              </a:endParaRPr>
            </a:p>
          </p:txBody>
        </p:sp>
        <p:sp>
          <p:nvSpPr>
            <p:cNvPr id="40965" name="Text Box 5"/>
            <p:cNvSpPr txBox="1">
              <a:spLocks noChangeArrowheads="1"/>
            </p:cNvSpPr>
            <p:nvPr/>
          </p:nvSpPr>
          <p:spPr bwMode="auto">
            <a:xfrm>
              <a:off x="395288" y="4732338"/>
              <a:ext cx="936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Amino acid</a:t>
              </a:r>
              <a:endParaRPr lang="en-US">
                <a:solidFill>
                  <a:srgbClr val="009900"/>
                </a:solidFill>
                <a:latin typeface="Comic Sans MS" pitchFamily="66" charset="0"/>
              </a:endParaRPr>
            </a:p>
          </p:txBody>
        </p:sp>
        <p:sp>
          <p:nvSpPr>
            <p:cNvPr id="40986" name="Line 26"/>
            <p:cNvSpPr>
              <a:spLocks noChangeShapeType="1"/>
            </p:cNvSpPr>
            <p:nvPr/>
          </p:nvSpPr>
          <p:spPr bwMode="auto">
            <a:xfrm rot="10800000">
              <a:off x="1762126" y="4365626"/>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8" name="Line 28"/>
            <p:cNvSpPr>
              <a:spLocks noChangeShapeType="1"/>
            </p:cNvSpPr>
            <p:nvPr/>
          </p:nvSpPr>
          <p:spPr bwMode="auto">
            <a:xfrm rot="10800000">
              <a:off x="3730626"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89" name="Line 29"/>
            <p:cNvSpPr>
              <a:spLocks noChangeShapeType="1"/>
            </p:cNvSpPr>
            <p:nvPr/>
          </p:nvSpPr>
          <p:spPr bwMode="auto">
            <a:xfrm rot="10800000">
              <a:off x="1762126"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91" name="Line 31"/>
            <p:cNvSpPr>
              <a:spLocks noChangeShapeType="1"/>
            </p:cNvSpPr>
            <p:nvPr/>
          </p:nvSpPr>
          <p:spPr bwMode="auto">
            <a:xfrm rot="10800000">
              <a:off x="3238501"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92" name="Line 32"/>
            <p:cNvSpPr>
              <a:spLocks noChangeShapeType="1"/>
            </p:cNvSpPr>
            <p:nvPr/>
          </p:nvSpPr>
          <p:spPr bwMode="auto">
            <a:xfrm rot="10800000">
              <a:off x="4222751"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93" name="Line 33"/>
            <p:cNvSpPr>
              <a:spLocks noChangeShapeType="1"/>
            </p:cNvSpPr>
            <p:nvPr/>
          </p:nvSpPr>
          <p:spPr bwMode="auto">
            <a:xfrm rot="10800000">
              <a:off x="2746376"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94" name="Line 34"/>
            <p:cNvSpPr>
              <a:spLocks noChangeShapeType="1"/>
            </p:cNvSpPr>
            <p:nvPr/>
          </p:nvSpPr>
          <p:spPr bwMode="auto">
            <a:xfrm rot="10800000">
              <a:off x="2254251"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95" name="Text Box 35"/>
            <p:cNvSpPr txBox="1">
              <a:spLocks noChangeArrowheads="1"/>
            </p:cNvSpPr>
            <p:nvPr/>
          </p:nvSpPr>
          <p:spPr bwMode="auto">
            <a:xfrm>
              <a:off x="1547813" y="3638551"/>
              <a:ext cx="3095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U     C      U     C     A     G      </a:t>
              </a:r>
              <a:endParaRPr lang="en-US" dirty="0">
                <a:latin typeface="Comic Sans MS" pitchFamily="66" charset="0"/>
              </a:endParaRPr>
            </a:p>
          </p:txBody>
        </p:sp>
        <p:sp>
          <p:nvSpPr>
            <p:cNvPr id="40996" name="Text Box 36"/>
            <p:cNvSpPr txBox="1">
              <a:spLocks noChangeArrowheads="1"/>
            </p:cNvSpPr>
            <p:nvPr/>
          </p:nvSpPr>
          <p:spPr bwMode="auto">
            <a:xfrm>
              <a:off x="1763713" y="4862513"/>
              <a:ext cx="1223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Serine</a:t>
              </a:r>
              <a:endParaRPr lang="en-US">
                <a:solidFill>
                  <a:srgbClr val="009900"/>
                </a:solidFill>
                <a:latin typeface="Comic Sans MS" pitchFamily="66" charset="0"/>
              </a:endParaRPr>
            </a:p>
          </p:txBody>
        </p:sp>
        <p:sp>
          <p:nvSpPr>
            <p:cNvPr id="40997" name="Text Box 37"/>
            <p:cNvSpPr txBox="1">
              <a:spLocks noChangeArrowheads="1"/>
            </p:cNvSpPr>
            <p:nvPr/>
          </p:nvSpPr>
          <p:spPr bwMode="auto">
            <a:xfrm>
              <a:off x="3059113" y="4868863"/>
              <a:ext cx="1296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Glutamine</a:t>
              </a:r>
              <a:endParaRPr lang="en-US">
                <a:solidFill>
                  <a:srgbClr val="009900"/>
                </a:solidFill>
                <a:latin typeface="Comic Sans MS" pitchFamily="66" charset="0"/>
              </a:endParaRPr>
            </a:p>
          </p:txBody>
        </p:sp>
        <p:sp>
          <p:nvSpPr>
            <p:cNvPr id="40998" name="AutoShape 38"/>
            <p:cNvSpPr>
              <a:spLocks/>
            </p:cNvSpPr>
            <p:nvPr/>
          </p:nvSpPr>
          <p:spPr bwMode="auto">
            <a:xfrm rot="16200000">
              <a:off x="2160588" y="4184651"/>
              <a:ext cx="215900" cy="1008063"/>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0999" name="AutoShape 39"/>
            <p:cNvSpPr>
              <a:spLocks/>
            </p:cNvSpPr>
            <p:nvPr/>
          </p:nvSpPr>
          <p:spPr bwMode="auto">
            <a:xfrm rot="16200000">
              <a:off x="3600451" y="4184651"/>
              <a:ext cx="215900" cy="1008063"/>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grpSp>
        <p:nvGrpSpPr>
          <p:cNvPr id="41018" name="Group 58"/>
          <p:cNvGrpSpPr>
            <a:grpSpLocks/>
          </p:cNvGrpSpPr>
          <p:nvPr/>
        </p:nvGrpSpPr>
        <p:grpSpPr bwMode="auto">
          <a:xfrm>
            <a:off x="5148263" y="1773238"/>
            <a:ext cx="3311525" cy="1082675"/>
            <a:chOff x="3243" y="1117"/>
            <a:chExt cx="2086" cy="682"/>
          </a:xfrm>
        </p:grpSpPr>
        <p:sp>
          <p:nvSpPr>
            <p:cNvPr id="40966" name="Line 6"/>
            <p:cNvSpPr>
              <a:spLocks noChangeShapeType="1"/>
            </p:cNvSpPr>
            <p:nvPr/>
          </p:nvSpPr>
          <p:spPr bwMode="auto">
            <a:xfrm>
              <a:off x="3333" y="1366"/>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67" name="Line 7"/>
            <p:cNvSpPr>
              <a:spLocks noChangeShapeType="1"/>
            </p:cNvSpPr>
            <p:nvPr/>
          </p:nvSpPr>
          <p:spPr bwMode="auto">
            <a:xfrm>
              <a:off x="333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68" name="Line 8"/>
            <p:cNvSpPr>
              <a:spLocks noChangeShapeType="1"/>
            </p:cNvSpPr>
            <p:nvPr/>
          </p:nvSpPr>
          <p:spPr bwMode="auto">
            <a:xfrm>
              <a:off x="395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69" name="Line 9"/>
            <p:cNvSpPr>
              <a:spLocks noChangeShapeType="1"/>
            </p:cNvSpPr>
            <p:nvPr/>
          </p:nvSpPr>
          <p:spPr bwMode="auto">
            <a:xfrm>
              <a:off x="519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70" name="Text Box 10"/>
            <p:cNvSpPr txBox="1">
              <a:spLocks noChangeArrowheads="1"/>
            </p:cNvSpPr>
            <p:nvPr/>
          </p:nvSpPr>
          <p:spPr bwMode="auto">
            <a:xfrm>
              <a:off x="3243" y="1566"/>
              <a:ext cx="208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A     G    A     G     </a:t>
              </a:r>
              <a:r>
                <a:rPr lang="en-GB" b="1" dirty="0" err="1" smtClean="0">
                  <a:solidFill>
                    <a:srgbClr val="FF0000"/>
                  </a:solidFill>
                  <a:latin typeface="Comic Sans MS" pitchFamily="66" charset="0"/>
                </a:rPr>
                <a:t>G</a:t>
              </a:r>
              <a:r>
                <a:rPr lang="en-GB" dirty="0" smtClean="0">
                  <a:latin typeface="Comic Sans MS" pitchFamily="66" charset="0"/>
                </a:rPr>
                <a:t>     T     </a:t>
              </a:r>
              <a:r>
                <a:rPr lang="en-GB" dirty="0">
                  <a:latin typeface="Comic Sans MS" pitchFamily="66" charset="0"/>
                </a:rPr>
                <a:t>C</a:t>
              </a:r>
              <a:endParaRPr lang="en-US" dirty="0">
                <a:latin typeface="Comic Sans MS" pitchFamily="66" charset="0"/>
              </a:endParaRPr>
            </a:p>
          </p:txBody>
        </p:sp>
        <p:sp>
          <p:nvSpPr>
            <p:cNvPr id="40972" name="Text Box 12"/>
            <p:cNvSpPr txBox="1">
              <a:spLocks noChangeArrowheads="1"/>
            </p:cNvSpPr>
            <p:nvPr/>
          </p:nvSpPr>
          <p:spPr bwMode="auto">
            <a:xfrm>
              <a:off x="3923" y="1117"/>
              <a:ext cx="1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Mutant</a:t>
              </a:r>
              <a:endParaRPr lang="en-US">
                <a:solidFill>
                  <a:srgbClr val="0000FF"/>
                </a:solidFill>
                <a:latin typeface="Comic Sans MS" pitchFamily="66" charset="0"/>
              </a:endParaRPr>
            </a:p>
          </p:txBody>
        </p:sp>
        <p:sp>
          <p:nvSpPr>
            <p:cNvPr id="40973" name="Line 13"/>
            <p:cNvSpPr>
              <a:spLocks noChangeShapeType="1"/>
            </p:cNvSpPr>
            <p:nvPr/>
          </p:nvSpPr>
          <p:spPr bwMode="auto">
            <a:xfrm>
              <a:off x="426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74" name="Line 14"/>
            <p:cNvSpPr>
              <a:spLocks noChangeShapeType="1"/>
            </p:cNvSpPr>
            <p:nvPr/>
          </p:nvSpPr>
          <p:spPr bwMode="auto">
            <a:xfrm>
              <a:off x="364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975" name="Line 15"/>
            <p:cNvSpPr>
              <a:spLocks noChangeShapeType="1"/>
            </p:cNvSpPr>
            <p:nvPr/>
          </p:nvSpPr>
          <p:spPr bwMode="auto">
            <a:xfrm>
              <a:off x="488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14" name="Line 54"/>
            <p:cNvSpPr>
              <a:spLocks noChangeShapeType="1"/>
            </p:cNvSpPr>
            <p:nvPr/>
          </p:nvSpPr>
          <p:spPr bwMode="auto">
            <a:xfrm>
              <a:off x="4558" y="1389"/>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2" name="Group 1"/>
          <p:cNvGrpSpPr/>
          <p:nvPr/>
        </p:nvGrpSpPr>
        <p:grpSpPr>
          <a:xfrm>
            <a:off x="5145088" y="3644900"/>
            <a:ext cx="3530601" cy="2016125"/>
            <a:chOff x="5145088" y="3644900"/>
            <a:chExt cx="3530601" cy="2016125"/>
          </a:xfrm>
        </p:grpSpPr>
        <p:grpSp>
          <p:nvGrpSpPr>
            <p:cNvPr id="41020" name="Group 60"/>
            <p:cNvGrpSpPr>
              <a:grpSpLocks/>
            </p:cNvGrpSpPr>
            <p:nvPr/>
          </p:nvGrpSpPr>
          <p:grpSpPr bwMode="auto">
            <a:xfrm>
              <a:off x="6588125" y="4724400"/>
              <a:ext cx="1735138" cy="936625"/>
              <a:chOff x="4150" y="2976"/>
              <a:chExt cx="1093" cy="590"/>
            </a:xfrm>
          </p:grpSpPr>
          <p:sp>
            <p:nvSpPr>
              <p:cNvPr id="41011" name="Text Box 51"/>
              <p:cNvSpPr txBox="1">
                <a:spLocks noChangeArrowheads="1"/>
              </p:cNvSpPr>
              <p:nvPr/>
            </p:nvSpPr>
            <p:spPr bwMode="auto">
              <a:xfrm>
                <a:off x="4331" y="3067"/>
                <a:ext cx="8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Proline</a:t>
                </a:r>
                <a:endParaRPr lang="en-US">
                  <a:solidFill>
                    <a:srgbClr val="009900"/>
                  </a:solidFill>
                  <a:latin typeface="Comic Sans MS" pitchFamily="66" charset="0"/>
                </a:endParaRPr>
              </a:p>
            </p:txBody>
          </p:sp>
          <p:sp>
            <p:nvSpPr>
              <p:cNvPr id="41013" name="AutoShape 53"/>
              <p:cNvSpPr>
                <a:spLocks noChangeArrowheads="1"/>
              </p:cNvSpPr>
              <p:nvPr/>
            </p:nvSpPr>
            <p:spPr bwMode="auto">
              <a:xfrm rot="781653">
                <a:off x="4150" y="2976"/>
                <a:ext cx="1093" cy="590"/>
              </a:xfrm>
              <a:prstGeom prst="irregularSeal2">
                <a:avLst/>
              </a:prstGeom>
              <a:noFill/>
              <a:ln w="9525">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sp>
          <p:nvSpPr>
            <p:cNvPr id="41000" name="Line 40"/>
            <p:cNvSpPr>
              <a:spLocks noChangeShapeType="1"/>
            </p:cNvSpPr>
            <p:nvPr/>
          </p:nvSpPr>
          <p:spPr bwMode="auto">
            <a:xfrm rot="10800000">
              <a:off x="5360988" y="4371975"/>
              <a:ext cx="3027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1" name="Line 41"/>
            <p:cNvSpPr>
              <a:spLocks noChangeShapeType="1"/>
            </p:cNvSpPr>
            <p:nvPr/>
          </p:nvSpPr>
          <p:spPr bwMode="auto">
            <a:xfrm rot="10800000">
              <a:off x="7881938"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2" name="Line 42"/>
            <p:cNvSpPr>
              <a:spLocks noChangeShapeType="1"/>
            </p:cNvSpPr>
            <p:nvPr/>
          </p:nvSpPr>
          <p:spPr bwMode="auto">
            <a:xfrm rot="10800000">
              <a:off x="5360988"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3" name="Text Box 43"/>
            <p:cNvSpPr txBox="1">
              <a:spLocks noChangeArrowheads="1"/>
            </p:cNvSpPr>
            <p:nvPr/>
          </p:nvSpPr>
          <p:spPr bwMode="auto">
            <a:xfrm rot="10800000">
              <a:off x="5145088" y="3668713"/>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a:spcBef>
                  <a:spcPct val="50000"/>
                </a:spcBef>
              </a:pPr>
              <a:endParaRPr lang="en-US">
                <a:latin typeface="Comic Sans MS" pitchFamily="66" charset="0"/>
              </a:endParaRPr>
            </a:p>
          </p:txBody>
        </p:sp>
        <p:sp>
          <p:nvSpPr>
            <p:cNvPr id="41004" name="Line 44"/>
            <p:cNvSpPr>
              <a:spLocks noChangeShapeType="1"/>
            </p:cNvSpPr>
            <p:nvPr/>
          </p:nvSpPr>
          <p:spPr bwMode="auto">
            <a:xfrm rot="10800000">
              <a:off x="6837363"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5" name="Line 45"/>
            <p:cNvSpPr>
              <a:spLocks noChangeShapeType="1"/>
            </p:cNvSpPr>
            <p:nvPr/>
          </p:nvSpPr>
          <p:spPr bwMode="auto">
            <a:xfrm rot="10800000">
              <a:off x="7380288"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6" name="Line 46"/>
            <p:cNvSpPr>
              <a:spLocks noChangeShapeType="1"/>
            </p:cNvSpPr>
            <p:nvPr/>
          </p:nvSpPr>
          <p:spPr bwMode="auto">
            <a:xfrm rot="10800000">
              <a:off x="6345238"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7" name="Line 47"/>
            <p:cNvSpPr>
              <a:spLocks noChangeShapeType="1"/>
            </p:cNvSpPr>
            <p:nvPr/>
          </p:nvSpPr>
          <p:spPr bwMode="auto">
            <a:xfrm rot="10800000">
              <a:off x="5853113" y="4041775"/>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1008" name="Text Box 48"/>
            <p:cNvSpPr txBox="1">
              <a:spLocks noChangeArrowheads="1"/>
            </p:cNvSpPr>
            <p:nvPr/>
          </p:nvSpPr>
          <p:spPr bwMode="auto">
            <a:xfrm>
              <a:off x="5146676" y="3644900"/>
              <a:ext cx="3529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U     C      U     C     </a:t>
              </a:r>
              <a:r>
                <a:rPr lang="en-GB" b="1" dirty="0" err="1" smtClean="0">
                  <a:solidFill>
                    <a:srgbClr val="FF0000"/>
                  </a:solidFill>
                  <a:latin typeface="Comic Sans MS" pitchFamily="66" charset="0"/>
                </a:rPr>
                <a:t>C</a:t>
              </a:r>
              <a:r>
                <a:rPr lang="en-GB" dirty="0" smtClean="0">
                  <a:latin typeface="Comic Sans MS" pitchFamily="66" charset="0"/>
                </a:rPr>
                <a:t>     </a:t>
              </a:r>
              <a:r>
                <a:rPr lang="en-GB" dirty="0">
                  <a:latin typeface="Comic Sans MS" pitchFamily="66" charset="0"/>
                </a:rPr>
                <a:t>A     </a:t>
              </a:r>
              <a:r>
                <a:rPr lang="en-GB" dirty="0" smtClean="0">
                  <a:latin typeface="Comic Sans MS" pitchFamily="66" charset="0"/>
                </a:rPr>
                <a:t>G</a:t>
              </a:r>
              <a:endParaRPr lang="en-US" dirty="0">
                <a:latin typeface="Comic Sans MS" pitchFamily="66" charset="0"/>
              </a:endParaRPr>
            </a:p>
          </p:txBody>
        </p:sp>
        <p:sp>
          <p:nvSpPr>
            <p:cNvPr id="41009" name="Text Box 49"/>
            <p:cNvSpPr txBox="1">
              <a:spLocks noChangeArrowheads="1"/>
            </p:cNvSpPr>
            <p:nvPr/>
          </p:nvSpPr>
          <p:spPr bwMode="auto">
            <a:xfrm>
              <a:off x="5364163" y="4862513"/>
              <a:ext cx="1223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Serine</a:t>
              </a:r>
              <a:endParaRPr lang="en-US">
                <a:solidFill>
                  <a:srgbClr val="009900"/>
                </a:solidFill>
                <a:latin typeface="Comic Sans MS" pitchFamily="66" charset="0"/>
              </a:endParaRPr>
            </a:p>
          </p:txBody>
        </p:sp>
        <p:sp>
          <p:nvSpPr>
            <p:cNvPr id="41010" name="AutoShape 50"/>
            <p:cNvSpPr>
              <a:spLocks/>
            </p:cNvSpPr>
            <p:nvPr/>
          </p:nvSpPr>
          <p:spPr bwMode="auto">
            <a:xfrm rot="16200000">
              <a:off x="5761038" y="4184650"/>
              <a:ext cx="215900" cy="1008063"/>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1012" name="AutoShape 52"/>
            <p:cNvSpPr>
              <a:spLocks/>
            </p:cNvSpPr>
            <p:nvPr/>
          </p:nvSpPr>
          <p:spPr bwMode="auto">
            <a:xfrm rot="16200000">
              <a:off x="7273926" y="4184650"/>
              <a:ext cx="215900" cy="1008063"/>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1015" name="Line 55"/>
            <p:cNvSpPr>
              <a:spLocks noChangeShapeType="1"/>
            </p:cNvSpPr>
            <p:nvPr/>
          </p:nvSpPr>
          <p:spPr bwMode="auto">
            <a:xfrm rot="10800000">
              <a:off x="8388424" y="4034904"/>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Tree>
    <p:extLst>
      <p:ext uri="{BB962C8B-B14F-4D97-AF65-F5344CB8AC3E}">
        <p14:creationId xmlns:p14="http://schemas.microsoft.com/office/powerpoint/2010/main" val="3728407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1018"/>
                                        </p:tgtEl>
                                        <p:attrNameLst>
                                          <p:attrName>style.visibility</p:attrName>
                                        </p:attrNameLst>
                                      </p:cBhvr>
                                      <p:to>
                                        <p:strVal val="visible"/>
                                      </p:to>
                                    </p:set>
                                    <p:anim calcmode="lin" valueType="num">
                                      <p:cBhvr additive="base">
                                        <p:cTn id="19" dur="2000" fill="hold"/>
                                        <p:tgtEl>
                                          <p:spTgt spid="41018"/>
                                        </p:tgtEl>
                                        <p:attrNameLst>
                                          <p:attrName>ppt_x</p:attrName>
                                        </p:attrNameLst>
                                      </p:cBhvr>
                                      <p:tavLst>
                                        <p:tav tm="0">
                                          <p:val>
                                            <p:strVal val="1+#ppt_w/2"/>
                                          </p:val>
                                        </p:tav>
                                        <p:tav tm="100000">
                                          <p:val>
                                            <p:strVal val="#ppt_x"/>
                                          </p:val>
                                        </p:tav>
                                      </p:tavLst>
                                    </p:anim>
                                    <p:anim calcmode="lin" valueType="num">
                                      <p:cBhvr additive="base">
                                        <p:cTn id="20" dur="2000" fill="hold"/>
                                        <p:tgtEl>
                                          <p:spTgt spid="410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2000" fill="hold"/>
                                        <p:tgtEl>
                                          <p:spTgt spid="2"/>
                                        </p:tgtEl>
                                        <p:attrNameLst>
                                          <p:attrName>ppt_x</p:attrName>
                                        </p:attrNameLst>
                                      </p:cBhvr>
                                      <p:tavLst>
                                        <p:tav tm="0">
                                          <p:val>
                                            <p:strVal val="1+#ppt_w/2"/>
                                          </p:val>
                                        </p:tav>
                                        <p:tav tm="100000">
                                          <p:val>
                                            <p:strVal val="#ppt_x"/>
                                          </p:val>
                                        </p:tav>
                                      </p:tavLst>
                                    </p:anim>
                                    <p:anim calcmode="lin" valueType="num">
                                      <p:cBhvr additive="base">
                                        <p:cTn id="26"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7</a:t>
            </a:fld>
            <a:endParaRPr lang="en-GB"/>
          </a:p>
        </p:txBody>
      </p:sp>
      <p:sp>
        <p:nvSpPr>
          <p:cNvPr id="6" name="Text Placeholder 5"/>
          <p:cNvSpPr>
            <a:spLocks noGrp="1"/>
          </p:cNvSpPr>
          <p:nvPr>
            <p:ph type="body" idx="4294967295"/>
          </p:nvPr>
        </p:nvSpPr>
        <p:spPr/>
        <p:txBody>
          <a:bodyPr/>
          <a:lstStyle/>
          <a:p>
            <a:r>
              <a:rPr lang="en-GB" dirty="0" smtClean="0"/>
              <a:t>A base is removed from the sequence and this also results in all the bases moving along.</a:t>
            </a:r>
          </a:p>
          <a:p>
            <a:r>
              <a:rPr lang="en-GB" dirty="0"/>
              <a:t>This is also referred to as a frame-shift mutation, as every amino acid after this mutation is altered.</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789629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2"/>
          <p:cNvSpPr>
            <a:spLocks noGrp="1"/>
          </p:cNvSpPr>
          <p:nvPr>
            <p:ph type="dt" sz="half" idx="10"/>
          </p:nvPr>
        </p:nvSpPr>
        <p:spPr/>
        <p:txBody>
          <a:bodyPr/>
          <a:lstStyle/>
          <a:p>
            <a:fld id="{4F693DD7-4DBF-4409-913F-134E6464661F}" type="datetime2">
              <a:rPr lang="en-US"/>
              <a:pPr/>
              <a:t>Wednesday, January 20, 2016</a:t>
            </a:fld>
            <a:endParaRPr lang="en-US"/>
          </a:p>
        </p:txBody>
      </p:sp>
      <p:sp>
        <p:nvSpPr>
          <p:cNvPr id="60" name="Footer Placeholder 3"/>
          <p:cNvSpPr>
            <a:spLocks noGrp="1"/>
          </p:cNvSpPr>
          <p:nvPr>
            <p:ph type="ftr" sz="quarter" idx="11"/>
          </p:nvPr>
        </p:nvSpPr>
        <p:spPr/>
        <p:txBody>
          <a:bodyPr/>
          <a:lstStyle/>
          <a:p>
            <a:r>
              <a:rPr lang="en-US"/>
              <a:t>G Davidson</a:t>
            </a:r>
          </a:p>
        </p:txBody>
      </p:sp>
      <p:sp>
        <p:nvSpPr>
          <p:cNvPr id="61" name="Slide Number Placeholder 4"/>
          <p:cNvSpPr>
            <a:spLocks noGrp="1"/>
          </p:cNvSpPr>
          <p:nvPr>
            <p:ph type="sldNum" sz="quarter" idx="12"/>
          </p:nvPr>
        </p:nvSpPr>
        <p:spPr/>
        <p:txBody>
          <a:bodyPr/>
          <a:lstStyle/>
          <a:p>
            <a:fld id="{76D5F048-288F-4B68-AF9F-0EAD7DCDEB4B}" type="slidenum">
              <a:rPr lang="en-US"/>
              <a:pPr/>
              <a:t>8</a:t>
            </a:fld>
            <a:endParaRPr lang="en-US"/>
          </a:p>
        </p:txBody>
      </p:sp>
      <p:sp>
        <p:nvSpPr>
          <p:cNvPr id="39938" name="Rectangle 2"/>
          <p:cNvSpPr>
            <a:spLocks noGrp="1" noChangeArrowheads="1"/>
          </p:cNvSpPr>
          <p:nvPr>
            <p:ph type="title"/>
          </p:nvPr>
        </p:nvSpPr>
        <p:spPr/>
        <p:txBody>
          <a:bodyPr/>
          <a:lstStyle/>
          <a:p>
            <a:r>
              <a:rPr lang="en-GB"/>
              <a:t>Deletion</a:t>
            </a:r>
            <a:endParaRPr lang="en-US"/>
          </a:p>
        </p:txBody>
      </p:sp>
      <p:grpSp>
        <p:nvGrpSpPr>
          <p:cNvPr id="2" name="Group 1"/>
          <p:cNvGrpSpPr/>
          <p:nvPr/>
        </p:nvGrpSpPr>
        <p:grpSpPr>
          <a:xfrm>
            <a:off x="755650" y="1773238"/>
            <a:ext cx="4103688" cy="1089026"/>
            <a:chOff x="755650" y="1773238"/>
            <a:chExt cx="4103688" cy="1089026"/>
          </a:xfrm>
        </p:grpSpPr>
        <p:sp>
          <p:nvSpPr>
            <p:cNvPr id="39939" name="Text Box 3"/>
            <p:cNvSpPr txBox="1">
              <a:spLocks noChangeArrowheads="1"/>
            </p:cNvSpPr>
            <p:nvPr/>
          </p:nvSpPr>
          <p:spPr bwMode="auto">
            <a:xfrm>
              <a:off x="755650" y="2360613"/>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DNA</a:t>
              </a:r>
              <a:endParaRPr lang="en-US">
                <a:latin typeface="Comic Sans MS" pitchFamily="66" charset="0"/>
              </a:endParaRPr>
            </a:p>
          </p:txBody>
        </p:sp>
        <p:sp>
          <p:nvSpPr>
            <p:cNvPr id="39969" name="Text Box 33"/>
            <p:cNvSpPr txBox="1">
              <a:spLocks noChangeArrowheads="1"/>
            </p:cNvSpPr>
            <p:nvPr/>
          </p:nvSpPr>
          <p:spPr bwMode="auto">
            <a:xfrm>
              <a:off x="2700338" y="1773238"/>
              <a:ext cx="19446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Normal</a:t>
              </a:r>
              <a:endParaRPr lang="en-US">
                <a:solidFill>
                  <a:srgbClr val="0000FF"/>
                </a:solidFill>
                <a:latin typeface="Comic Sans MS" pitchFamily="66" charset="0"/>
              </a:endParaRPr>
            </a:p>
          </p:txBody>
        </p:sp>
        <p:sp>
          <p:nvSpPr>
            <p:cNvPr id="39975" name="Line 39"/>
            <p:cNvSpPr>
              <a:spLocks noChangeShapeType="1"/>
            </p:cNvSpPr>
            <p:nvPr/>
          </p:nvSpPr>
          <p:spPr bwMode="auto">
            <a:xfrm>
              <a:off x="1690688" y="2157413"/>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6" name="Line 40"/>
            <p:cNvSpPr>
              <a:spLocks noChangeShapeType="1"/>
            </p:cNvSpPr>
            <p:nvPr/>
          </p:nvSpPr>
          <p:spPr bwMode="auto">
            <a:xfrm>
              <a:off x="169068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7" name="Line 41"/>
            <p:cNvSpPr>
              <a:spLocks noChangeShapeType="1"/>
            </p:cNvSpPr>
            <p:nvPr/>
          </p:nvSpPr>
          <p:spPr bwMode="auto">
            <a:xfrm>
              <a:off x="267493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8" name="Line 42"/>
            <p:cNvSpPr>
              <a:spLocks noChangeShapeType="1"/>
            </p:cNvSpPr>
            <p:nvPr/>
          </p:nvSpPr>
          <p:spPr bwMode="auto">
            <a:xfrm>
              <a:off x="464343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9" name="Text Box 43"/>
            <p:cNvSpPr txBox="1">
              <a:spLocks noChangeArrowheads="1"/>
            </p:cNvSpPr>
            <p:nvPr/>
          </p:nvSpPr>
          <p:spPr bwMode="auto">
            <a:xfrm>
              <a:off x="1547813" y="2492376"/>
              <a:ext cx="33115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A     G    A     G     </a:t>
              </a:r>
              <a:r>
                <a:rPr lang="en-GB" dirty="0" smtClean="0">
                  <a:latin typeface="Comic Sans MS" pitchFamily="66" charset="0"/>
                </a:rPr>
                <a:t>T     </a:t>
              </a:r>
              <a:r>
                <a:rPr lang="en-GB" dirty="0">
                  <a:latin typeface="Comic Sans MS" pitchFamily="66" charset="0"/>
                </a:rPr>
                <a:t>C </a:t>
              </a:r>
              <a:r>
                <a:rPr lang="en-GB" dirty="0" smtClean="0">
                  <a:latin typeface="Comic Sans MS" pitchFamily="66" charset="0"/>
                </a:rPr>
                <a:t>    T</a:t>
              </a:r>
              <a:endParaRPr lang="en-US" dirty="0">
                <a:latin typeface="Comic Sans MS" pitchFamily="66" charset="0"/>
              </a:endParaRPr>
            </a:p>
          </p:txBody>
        </p:sp>
        <p:sp>
          <p:nvSpPr>
            <p:cNvPr id="39980" name="Line 44"/>
            <p:cNvSpPr>
              <a:spLocks noChangeShapeType="1"/>
            </p:cNvSpPr>
            <p:nvPr/>
          </p:nvSpPr>
          <p:spPr bwMode="auto">
            <a:xfrm>
              <a:off x="316706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1" name="Line 45"/>
            <p:cNvSpPr>
              <a:spLocks noChangeShapeType="1"/>
            </p:cNvSpPr>
            <p:nvPr/>
          </p:nvSpPr>
          <p:spPr bwMode="auto">
            <a:xfrm>
              <a:off x="218281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2" name="Line 46"/>
            <p:cNvSpPr>
              <a:spLocks noChangeShapeType="1"/>
            </p:cNvSpPr>
            <p:nvPr/>
          </p:nvSpPr>
          <p:spPr bwMode="auto">
            <a:xfrm>
              <a:off x="3659188"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3" name="Line 47"/>
            <p:cNvSpPr>
              <a:spLocks noChangeShapeType="1"/>
            </p:cNvSpPr>
            <p:nvPr/>
          </p:nvSpPr>
          <p:spPr bwMode="auto">
            <a:xfrm>
              <a:off x="4151313" y="2157413"/>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grpSp>
        <p:nvGrpSpPr>
          <p:cNvPr id="4" name="Group 3"/>
          <p:cNvGrpSpPr/>
          <p:nvPr/>
        </p:nvGrpSpPr>
        <p:grpSpPr>
          <a:xfrm>
            <a:off x="395288" y="3638551"/>
            <a:ext cx="4681537" cy="1735137"/>
            <a:chOff x="395288" y="3638551"/>
            <a:chExt cx="4681537" cy="1735137"/>
          </a:xfrm>
        </p:grpSpPr>
        <p:sp>
          <p:nvSpPr>
            <p:cNvPr id="39996" name="Text Box 60"/>
            <p:cNvSpPr txBox="1">
              <a:spLocks noChangeArrowheads="1"/>
            </p:cNvSpPr>
            <p:nvPr/>
          </p:nvSpPr>
          <p:spPr bwMode="auto">
            <a:xfrm>
              <a:off x="1547813" y="3638551"/>
              <a:ext cx="3529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smtClean="0">
                  <a:latin typeface="Comic Sans MS" pitchFamily="66" charset="0"/>
                </a:rPr>
                <a:t> U     C      </a:t>
              </a:r>
              <a:r>
                <a:rPr lang="en-GB" dirty="0">
                  <a:latin typeface="Comic Sans MS" pitchFamily="66" charset="0"/>
                </a:rPr>
                <a:t>U    </a:t>
              </a:r>
              <a:r>
                <a:rPr lang="en-GB" dirty="0" smtClean="0">
                  <a:latin typeface="Comic Sans MS" pitchFamily="66" charset="0"/>
                </a:rPr>
                <a:t>C     </a:t>
              </a:r>
              <a:r>
                <a:rPr lang="en-GB" dirty="0">
                  <a:latin typeface="Comic Sans MS" pitchFamily="66" charset="0"/>
                </a:rPr>
                <a:t>A     G    </a:t>
              </a:r>
              <a:r>
                <a:rPr lang="en-GB" dirty="0" smtClean="0">
                  <a:latin typeface="Comic Sans MS" pitchFamily="66" charset="0"/>
                </a:rPr>
                <a:t>A</a:t>
              </a:r>
              <a:endParaRPr lang="en-US" dirty="0">
                <a:latin typeface="Comic Sans MS" pitchFamily="66" charset="0"/>
              </a:endParaRPr>
            </a:p>
          </p:txBody>
        </p:sp>
        <p:sp>
          <p:nvSpPr>
            <p:cNvPr id="39940" name="Text Box 4"/>
            <p:cNvSpPr txBox="1">
              <a:spLocks noChangeArrowheads="1"/>
            </p:cNvSpPr>
            <p:nvPr/>
          </p:nvSpPr>
          <p:spPr bwMode="auto">
            <a:xfrm>
              <a:off x="684213" y="3925888"/>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mRNA</a:t>
              </a:r>
              <a:endParaRPr lang="en-US">
                <a:latin typeface="Comic Sans MS" pitchFamily="66" charset="0"/>
              </a:endParaRPr>
            </a:p>
          </p:txBody>
        </p:sp>
        <p:sp>
          <p:nvSpPr>
            <p:cNvPr id="39941" name="Text Box 5"/>
            <p:cNvSpPr txBox="1">
              <a:spLocks noChangeArrowheads="1"/>
            </p:cNvSpPr>
            <p:nvPr/>
          </p:nvSpPr>
          <p:spPr bwMode="auto">
            <a:xfrm>
              <a:off x="395288" y="4732338"/>
              <a:ext cx="936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rgbClr val="009900"/>
                  </a:solidFill>
                  <a:latin typeface="Comic Sans MS" pitchFamily="66" charset="0"/>
                </a:rPr>
                <a:t>Amino acid</a:t>
              </a:r>
              <a:endParaRPr lang="en-US">
                <a:solidFill>
                  <a:srgbClr val="009900"/>
                </a:solidFill>
                <a:latin typeface="Comic Sans MS" pitchFamily="66" charset="0"/>
              </a:endParaRPr>
            </a:p>
          </p:txBody>
        </p:sp>
        <p:sp>
          <p:nvSpPr>
            <p:cNvPr id="39987" name="Line 51"/>
            <p:cNvSpPr>
              <a:spLocks noChangeShapeType="1"/>
            </p:cNvSpPr>
            <p:nvPr/>
          </p:nvSpPr>
          <p:spPr bwMode="auto">
            <a:xfrm rot="10800000">
              <a:off x="1762125" y="4365626"/>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8" name="Line 52"/>
            <p:cNvSpPr>
              <a:spLocks noChangeShapeType="1"/>
            </p:cNvSpPr>
            <p:nvPr/>
          </p:nvSpPr>
          <p:spPr bwMode="auto">
            <a:xfrm rot="10800000">
              <a:off x="4714875"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9" name="Line 53"/>
            <p:cNvSpPr>
              <a:spLocks noChangeShapeType="1"/>
            </p:cNvSpPr>
            <p:nvPr/>
          </p:nvSpPr>
          <p:spPr bwMode="auto">
            <a:xfrm rot="10800000">
              <a:off x="3730625"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0" name="Line 54"/>
            <p:cNvSpPr>
              <a:spLocks noChangeShapeType="1"/>
            </p:cNvSpPr>
            <p:nvPr/>
          </p:nvSpPr>
          <p:spPr bwMode="auto">
            <a:xfrm rot="10800000">
              <a:off x="1762125"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2" name="Line 56"/>
            <p:cNvSpPr>
              <a:spLocks noChangeShapeType="1"/>
            </p:cNvSpPr>
            <p:nvPr/>
          </p:nvSpPr>
          <p:spPr bwMode="auto">
            <a:xfrm rot="10800000">
              <a:off x="3238500"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3" name="Line 57"/>
            <p:cNvSpPr>
              <a:spLocks noChangeShapeType="1"/>
            </p:cNvSpPr>
            <p:nvPr/>
          </p:nvSpPr>
          <p:spPr bwMode="auto">
            <a:xfrm rot="10800000">
              <a:off x="4222750"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4" name="Line 58"/>
            <p:cNvSpPr>
              <a:spLocks noChangeShapeType="1"/>
            </p:cNvSpPr>
            <p:nvPr/>
          </p:nvSpPr>
          <p:spPr bwMode="auto">
            <a:xfrm rot="10800000">
              <a:off x="2746375"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5" name="Line 59"/>
            <p:cNvSpPr>
              <a:spLocks noChangeShapeType="1"/>
            </p:cNvSpPr>
            <p:nvPr/>
          </p:nvSpPr>
          <p:spPr bwMode="auto">
            <a:xfrm rot="10800000">
              <a:off x="2254250" y="4035426"/>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97" name="Text Box 61"/>
            <p:cNvSpPr txBox="1">
              <a:spLocks noChangeArrowheads="1"/>
            </p:cNvSpPr>
            <p:nvPr/>
          </p:nvSpPr>
          <p:spPr bwMode="auto">
            <a:xfrm>
              <a:off x="1763713" y="4862513"/>
              <a:ext cx="1223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Serine</a:t>
              </a:r>
              <a:endParaRPr lang="en-US">
                <a:solidFill>
                  <a:srgbClr val="009900"/>
                </a:solidFill>
                <a:latin typeface="Comic Sans MS" pitchFamily="66" charset="0"/>
              </a:endParaRPr>
            </a:p>
          </p:txBody>
        </p:sp>
        <p:sp>
          <p:nvSpPr>
            <p:cNvPr id="39998" name="Text Box 62"/>
            <p:cNvSpPr txBox="1">
              <a:spLocks noChangeArrowheads="1"/>
            </p:cNvSpPr>
            <p:nvPr/>
          </p:nvSpPr>
          <p:spPr bwMode="auto">
            <a:xfrm>
              <a:off x="3059113" y="4868863"/>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Glutamine</a:t>
              </a:r>
              <a:endParaRPr lang="en-US">
                <a:solidFill>
                  <a:srgbClr val="009900"/>
                </a:solidFill>
                <a:latin typeface="Comic Sans MS" pitchFamily="66" charset="0"/>
              </a:endParaRPr>
            </a:p>
          </p:txBody>
        </p:sp>
        <p:sp>
          <p:nvSpPr>
            <p:cNvPr id="39999" name="AutoShape 63"/>
            <p:cNvSpPr>
              <a:spLocks/>
            </p:cNvSpPr>
            <p:nvPr/>
          </p:nvSpPr>
          <p:spPr bwMode="auto">
            <a:xfrm rot="16200000">
              <a:off x="2160588" y="4184651"/>
              <a:ext cx="215900" cy="1008062"/>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0000" name="AutoShape 64"/>
            <p:cNvSpPr>
              <a:spLocks/>
            </p:cNvSpPr>
            <p:nvPr/>
          </p:nvSpPr>
          <p:spPr bwMode="auto">
            <a:xfrm rot="16200000">
              <a:off x="3600450" y="4184651"/>
              <a:ext cx="215900" cy="1008062"/>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sp>
        <p:nvSpPr>
          <p:cNvPr id="40013" name="Text Box 77"/>
          <p:cNvSpPr txBox="1">
            <a:spLocks noChangeArrowheads="1"/>
          </p:cNvSpPr>
          <p:nvPr/>
        </p:nvSpPr>
        <p:spPr bwMode="auto">
          <a:xfrm>
            <a:off x="6875463" y="4868863"/>
            <a:ext cx="1296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Arginine</a:t>
            </a:r>
            <a:endParaRPr lang="en-US">
              <a:solidFill>
                <a:srgbClr val="009900"/>
              </a:solidFill>
              <a:latin typeface="Comic Sans MS" pitchFamily="66" charset="0"/>
            </a:endParaRPr>
          </a:p>
        </p:txBody>
      </p:sp>
      <p:grpSp>
        <p:nvGrpSpPr>
          <p:cNvPr id="40020" name="Group 84"/>
          <p:cNvGrpSpPr>
            <a:grpSpLocks/>
          </p:cNvGrpSpPr>
          <p:nvPr/>
        </p:nvGrpSpPr>
        <p:grpSpPr bwMode="auto">
          <a:xfrm>
            <a:off x="5145088" y="3644900"/>
            <a:ext cx="3530600" cy="1584325"/>
            <a:chOff x="3241" y="2296"/>
            <a:chExt cx="2224" cy="998"/>
          </a:xfrm>
        </p:grpSpPr>
        <p:sp>
          <p:nvSpPr>
            <p:cNvPr id="40001" name="Line 65"/>
            <p:cNvSpPr>
              <a:spLocks noChangeShapeType="1"/>
            </p:cNvSpPr>
            <p:nvPr/>
          </p:nvSpPr>
          <p:spPr bwMode="auto">
            <a:xfrm rot="10800000">
              <a:off x="3377" y="2754"/>
              <a:ext cx="15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2" name="Line 66"/>
            <p:cNvSpPr>
              <a:spLocks noChangeShapeType="1"/>
            </p:cNvSpPr>
            <p:nvPr/>
          </p:nvSpPr>
          <p:spPr bwMode="auto">
            <a:xfrm rot="10800000">
              <a:off x="4965"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4" name="Line 68"/>
            <p:cNvSpPr>
              <a:spLocks noChangeShapeType="1"/>
            </p:cNvSpPr>
            <p:nvPr/>
          </p:nvSpPr>
          <p:spPr bwMode="auto">
            <a:xfrm rot="10800000">
              <a:off x="3377"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5" name="Text Box 69"/>
            <p:cNvSpPr txBox="1">
              <a:spLocks noChangeArrowheads="1"/>
            </p:cNvSpPr>
            <p:nvPr/>
          </p:nvSpPr>
          <p:spPr bwMode="auto">
            <a:xfrm rot="10800000">
              <a:off x="3241" y="2311"/>
              <a:ext cx="20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a:spcBef>
                  <a:spcPct val="50000"/>
                </a:spcBef>
              </a:pPr>
              <a:endParaRPr lang="en-US">
                <a:latin typeface="Comic Sans MS" pitchFamily="66" charset="0"/>
              </a:endParaRPr>
            </a:p>
          </p:txBody>
        </p:sp>
        <p:sp>
          <p:nvSpPr>
            <p:cNvPr id="40006" name="Line 70"/>
            <p:cNvSpPr>
              <a:spLocks noChangeShapeType="1"/>
            </p:cNvSpPr>
            <p:nvPr/>
          </p:nvSpPr>
          <p:spPr bwMode="auto">
            <a:xfrm rot="10800000">
              <a:off x="4307"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7" name="Line 71"/>
            <p:cNvSpPr>
              <a:spLocks noChangeShapeType="1"/>
            </p:cNvSpPr>
            <p:nvPr/>
          </p:nvSpPr>
          <p:spPr bwMode="auto">
            <a:xfrm rot="10800000">
              <a:off x="4649"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8" name="Line 72"/>
            <p:cNvSpPr>
              <a:spLocks noChangeShapeType="1"/>
            </p:cNvSpPr>
            <p:nvPr/>
          </p:nvSpPr>
          <p:spPr bwMode="auto">
            <a:xfrm rot="10800000">
              <a:off x="3997"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09" name="Line 73"/>
            <p:cNvSpPr>
              <a:spLocks noChangeShapeType="1"/>
            </p:cNvSpPr>
            <p:nvPr/>
          </p:nvSpPr>
          <p:spPr bwMode="auto">
            <a:xfrm rot="10800000">
              <a:off x="3687" y="254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10" name="Text Box 74"/>
            <p:cNvSpPr txBox="1">
              <a:spLocks noChangeArrowheads="1"/>
            </p:cNvSpPr>
            <p:nvPr/>
          </p:nvSpPr>
          <p:spPr bwMode="auto">
            <a:xfrm>
              <a:off x="3242" y="2296"/>
              <a:ext cx="222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atin typeface="Comic Sans MS" pitchFamily="66" charset="0"/>
                </a:rPr>
                <a:t>U     C      U     C      G     A</a:t>
              </a:r>
              <a:endParaRPr lang="en-US">
                <a:latin typeface="Comic Sans MS" pitchFamily="66" charset="0"/>
              </a:endParaRPr>
            </a:p>
          </p:txBody>
        </p:sp>
        <p:sp>
          <p:nvSpPr>
            <p:cNvPr id="40011" name="Text Box 75"/>
            <p:cNvSpPr txBox="1">
              <a:spLocks noChangeArrowheads="1"/>
            </p:cNvSpPr>
            <p:nvPr/>
          </p:nvSpPr>
          <p:spPr bwMode="auto">
            <a:xfrm>
              <a:off x="3379" y="3063"/>
              <a:ext cx="77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9900"/>
                  </a:solidFill>
                  <a:latin typeface="Comic Sans MS" pitchFamily="66" charset="0"/>
                </a:rPr>
                <a:t>Serine</a:t>
              </a:r>
              <a:endParaRPr lang="en-US">
                <a:solidFill>
                  <a:srgbClr val="009900"/>
                </a:solidFill>
                <a:latin typeface="Comic Sans MS" pitchFamily="66" charset="0"/>
              </a:endParaRPr>
            </a:p>
          </p:txBody>
        </p:sp>
        <p:sp>
          <p:nvSpPr>
            <p:cNvPr id="40012" name="AutoShape 76"/>
            <p:cNvSpPr>
              <a:spLocks/>
            </p:cNvSpPr>
            <p:nvPr/>
          </p:nvSpPr>
          <p:spPr bwMode="auto">
            <a:xfrm rot="-5400000">
              <a:off x="3629" y="2636"/>
              <a:ext cx="136" cy="635"/>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40014" name="AutoShape 78"/>
            <p:cNvSpPr>
              <a:spLocks/>
            </p:cNvSpPr>
            <p:nvPr/>
          </p:nvSpPr>
          <p:spPr bwMode="auto">
            <a:xfrm rot="-5400000">
              <a:off x="4582" y="2636"/>
              <a:ext cx="136" cy="635"/>
            </a:xfrm>
            <a:prstGeom prst="leftBrace">
              <a:avLst>
                <a:gd name="adj1" fmla="val 38909"/>
                <a:gd name="adj2" fmla="val 50000"/>
              </a:avLst>
            </a:prstGeom>
            <a:noFill/>
            <a:ln w="952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sp>
        <p:nvSpPr>
          <p:cNvPr id="40015" name="AutoShape 79"/>
          <p:cNvSpPr>
            <a:spLocks noChangeArrowheads="1"/>
          </p:cNvSpPr>
          <p:nvPr/>
        </p:nvSpPr>
        <p:spPr bwMode="auto">
          <a:xfrm rot="781653">
            <a:off x="6588125" y="4620626"/>
            <a:ext cx="1735138" cy="936625"/>
          </a:xfrm>
          <a:prstGeom prst="irregularSeal2">
            <a:avLst/>
          </a:prstGeom>
          <a:noFill/>
          <a:ln w="9525">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grpSp>
        <p:nvGrpSpPr>
          <p:cNvPr id="40023" name="Group 87"/>
          <p:cNvGrpSpPr>
            <a:grpSpLocks/>
          </p:cNvGrpSpPr>
          <p:nvPr/>
        </p:nvGrpSpPr>
        <p:grpSpPr bwMode="auto">
          <a:xfrm>
            <a:off x="5148263" y="1773238"/>
            <a:ext cx="3311525" cy="1082675"/>
            <a:chOff x="3243" y="1117"/>
            <a:chExt cx="2086" cy="682"/>
          </a:xfrm>
        </p:grpSpPr>
        <p:sp>
          <p:nvSpPr>
            <p:cNvPr id="39943" name="Line 7"/>
            <p:cNvSpPr>
              <a:spLocks noChangeShapeType="1"/>
            </p:cNvSpPr>
            <p:nvPr/>
          </p:nvSpPr>
          <p:spPr bwMode="auto">
            <a:xfrm>
              <a:off x="3333" y="1366"/>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45" name="Line 9"/>
            <p:cNvSpPr>
              <a:spLocks noChangeShapeType="1"/>
            </p:cNvSpPr>
            <p:nvPr/>
          </p:nvSpPr>
          <p:spPr bwMode="auto">
            <a:xfrm>
              <a:off x="395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46" name="Line 10"/>
            <p:cNvSpPr>
              <a:spLocks noChangeShapeType="1"/>
            </p:cNvSpPr>
            <p:nvPr/>
          </p:nvSpPr>
          <p:spPr bwMode="auto">
            <a:xfrm>
              <a:off x="519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47" name="Text Box 11"/>
            <p:cNvSpPr txBox="1">
              <a:spLocks noChangeArrowheads="1"/>
            </p:cNvSpPr>
            <p:nvPr/>
          </p:nvSpPr>
          <p:spPr bwMode="auto">
            <a:xfrm>
              <a:off x="3243" y="1566"/>
              <a:ext cx="208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latin typeface="Comic Sans MS" pitchFamily="66" charset="0"/>
                </a:rPr>
                <a:t>A     G    A     G            </a:t>
              </a:r>
              <a:r>
                <a:rPr lang="en-GB" dirty="0" smtClean="0">
                  <a:latin typeface="Comic Sans MS" pitchFamily="66" charset="0"/>
                </a:rPr>
                <a:t>C     T</a:t>
              </a:r>
              <a:endParaRPr lang="en-US" dirty="0">
                <a:latin typeface="Comic Sans MS" pitchFamily="66" charset="0"/>
              </a:endParaRPr>
            </a:p>
          </p:txBody>
        </p:sp>
        <p:sp>
          <p:nvSpPr>
            <p:cNvPr id="39970" name="Text Box 34"/>
            <p:cNvSpPr txBox="1">
              <a:spLocks noChangeArrowheads="1"/>
            </p:cNvSpPr>
            <p:nvPr/>
          </p:nvSpPr>
          <p:spPr bwMode="auto">
            <a:xfrm>
              <a:off x="3923" y="1117"/>
              <a:ext cx="1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00FF"/>
                  </a:solidFill>
                  <a:latin typeface="Comic Sans MS" pitchFamily="66" charset="0"/>
                </a:rPr>
                <a:t>Mutant</a:t>
              </a:r>
              <a:endParaRPr lang="en-US">
                <a:solidFill>
                  <a:srgbClr val="0000FF"/>
                </a:solidFill>
                <a:latin typeface="Comic Sans MS" pitchFamily="66" charset="0"/>
              </a:endParaRPr>
            </a:p>
          </p:txBody>
        </p:sp>
        <p:sp>
          <p:nvSpPr>
            <p:cNvPr id="39971" name="Line 35"/>
            <p:cNvSpPr>
              <a:spLocks noChangeShapeType="1"/>
            </p:cNvSpPr>
            <p:nvPr/>
          </p:nvSpPr>
          <p:spPr bwMode="auto">
            <a:xfrm>
              <a:off x="426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2" name="Line 36"/>
            <p:cNvSpPr>
              <a:spLocks noChangeShapeType="1"/>
            </p:cNvSpPr>
            <p:nvPr/>
          </p:nvSpPr>
          <p:spPr bwMode="auto">
            <a:xfrm>
              <a:off x="364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74" name="Line 38"/>
            <p:cNvSpPr>
              <a:spLocks noChangeShapeType="1"/>
            </p:cNvSpPr>
            <p:nvPr/>
          </p:nvSpPr>
          <p:spPr bwMode="auto">
            <a:xfrm>
              <a:off x="488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39984" name="AutoShape 48"/>
            <p:cNvSpPr>
              <a:spLocks noChangeArrowheads="1"/>
            </p:cNvSpPr>
            <p:nvPr/>
          </p:nvSpPr>
          <p:spPr bwMode="auto">
            <a:xfrm rot="781653">
              <a:off x="4425" y="1334"/>
              <a:ext cx="267" cy="349"/>
            </a:xfrm>
            <a:prstGeom prst="irregularSeal2">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Comic Sans MS" pitchFamily="66" charset="0"/>
              </a:endParaRPr>
            </a:p>
          </p:txBody>
        </p:sp>
        <p:sp>
          <p:nvSpPr>
            <p:cNvPr id="39944" name="Line 8"/>
            <p:cNvSpPr>
              <a:spLocks noChangeShapeType="1"/>
            </p:cNvSpPr>
            <p:nvPr/>
          </p:nvSpPr>
          <p:spPr bwMode="auto">
            <a:xfrm>
              <a:off x="3333" y="1366"/>
              <a:ext cx="0" cy="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21" name="Line 85"/>
            <p:cNvSpPr>
              <a:spLocks noChangeShapeType="1"/>
            </p:cNvSpPr>
            <p:nvPr/>
          </p:nvSpPr>
          <p:spPr bwMode="auto">
            <a:xfrm flipH="1">
              <a:off x="4377" y="1304"/>
              <a:ext cx="363" cy="40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40022" name="Line 86"/>
            <p:cNvSpPr>
              <a:spLocks noChangeShapeType="1"/>
            </p:cNvSpPr>
            <p:nvPr/>
          </p:nvSpPr>
          <p:spPr bwMode="auto">
            <a:xfrm>
              <a:off x="4377" y="1304"/>
              <a:ext cx="363" cy="40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grpSp>
    </p:spTree>
    <p:extLst>
      <p:ext uri="{BB962C8B-B14F-4D97-AF65-F5344CB8AC3E}">
        <p14:creationId xmlns:p14="http://schemas.microsoft.com/office/powerpoint/2010/main" val="2789120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0023"/>
                                        </p:tgtEl>
                                        <p:attrNameLst>
                                          <p:attrName>style.visibility</p:attrName>
                                        </p:attrNameLst>
                                      </p:cBhvr>
                                      <p:to>
                                        <p:strVal val="visible"/>
                                      </p:to>
                                    </p:set>
                                    <p:anim calcmode="lin" valueType="num">
                                      <p:cBhvr additive="base">
                                        <p:cTn id="19" dur="2000" fill="hold"/>
                                        <p:tgtEl>
                                          <p:spTgt spid="40023"/>
                                        </p:tgtEl>
                                        <p:attrNameLst>
                                          <p:attrName>ppt_x</p:attrName>
                                        </p:attrNameLst>
                                      </p:cBhvr>
                                      <p:tavLst>
                                        <p:tav tm="0">
                                          <p:val>
                                            <p:strVal val="1+#ppt_w/2"/>
                                          </p:val>
                                        </p:tav>
                                        <p:tav tm="100000">
                                          <p:val>
                                            <p:strVal val="#ppt_x"/>
                                          </p:val>
                                        </p:tav>
                                      </p:tavLst>
                                    </p:anim>
                                    <p:anim calcmode="lin" valueType="num">
                                      <p:cBhvr additive="base">
                                        <p:cTn id="20" dur="2000" fill="hold"/>
                                        <p:tgtEl>
                                          <p:spTgt spid="4002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0020"/>
                                        </p:tgtEl>
                                        <p:attrNameLst>
                                          <p:attrName>style.visibility</p:attrName>
                                        </p:attrNameLst>
                                      </p:cBhvr>
                                      <p:to>
                                        <p:strVal val="visible"/>
                                      </p:to>
                                    </p:set>
                                    <p:anim calcmode="lin" valueType="num">
                                      <p:cBhvr additive="base">
                                        <p:cTn id="25" dur="2000" fill="hold"/>
                                        <p:tgtEl>
                                          <p:spTgt spid="40020"/>
                                        </p:tgtEl>
                                        <p:attrNameLst>
                                          <p:attrName>ppt_x</p:attrName>
                                        </p:attrNameLst>
                                      </p:cBhvr>
                                      <p:tavLst>
                                        <p:tav tm="0">
                                          <p:val>
                                            <p:strVal val="1+#ppt_w/2"/>
                                          </p:val>
                                        </p:tav>
                                        <p:tav tm="100000">
                                          <p:val>
                                            <p:strVal val="#ppt_x"/>
                                          </p:val>
                                        </p:tav>
                                      </p:tavLst>
                                    </p:anim>
                                    <p:anim calcmode="lin" valueType="num">
                                      <p:cBhvr additive="base">
                                        <p:cTn id="26" dur="2000" fill="hold"/>
                                        <p:tgtEl>
                                          <p:spTgt spid="4002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0013"/>
                                        </p:tgtEl>
                                        <p:attrNameLst>
                                          <p:attrName>style.visibility</p:attrName>
                                        </p:attrNameLst>
                                      </p:cBhvr>
                                      <p:to>
                                        <p:strVal val="visible"/>
                                      </p:to>
                                    </p:set>
                                    <p:anim calcmode="lin" valueType="num">
                                      <p:cBhvr additive="base">
                                        <p:cTn id="31" dur="2000" fill="hold"/>
                                        <p:tgtEl>
                                          <p:spTgt spid="40013"/>
                                        </p:tgtEl>
                                        <p:attrNameLst>
                                          <p:attrName>ppt_x</p:attrName>
                                        </p:attrNameLst>
                                      </p:cBhvr>
                                      <p:tavLst>
                                        <p:tav tm="0">
                                          <p:val>
                                            <p:strVal val="1+#ppt_w/2"/>
                                          </p:val>
                                        </p:tav>
                                        <p:tav tm="100000">
                                          <p:val>
                                            <p:strVal val="#ppt_x"/>
                                          </p:val>
                                        </p:tav>
                                      </p:tavLst>
                                    </p:anim>
                                    <p:anim calcmode="lin" valueType="num">
                                      <p:cBhvr additive="base">
                                        <p:cTn id="32" dur="2000" fill="hold"/>
                                        <p:tgtEl>
                                          <p:spTgt spid="40013"/>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40015"/>
                                        </p:tgtEl>
                                        <p:attrNameLst>
                                          <p:attrName>style.visibility</p:attrName>
                                        </p:attrNameLst>
                                      </p:cBhvr>
                                      <p:to>
                                        <p:strVal val="visible"/>
                                      </p:to>
                                    </p:set>
                                    <p:anim calcmode="lin" valueType="num">
                                      <p:cBhvr additive="base">
                                        <p:cTn id="35" dur="2000" fill="hold"/>
                                        <p:tgtEl>
                                          <p:spTgt spid="40015"/>
                                        </p:tgtEl>
                                        <p:attrNameLst>
                                          <p:attrName>ppt_x</p:attrName>
                                        </p:attrNameLst>
                                      </p:cBhvr>
                                      <p:tavLst>
                                        <p:tav tm="0">
                                          <p:val>
                                            <p:strVal val="1+#ppt_w/2"/>
                                          </p:val>
                                        </p:tav>
                                        <p:tav tm="100000">
                                          <p:val>
                                            <p:strVal val="#ppt_x"/>
                                          </p:val>
                                        </p:tav>
                                      </p:tavLst>
                                    </p:anim>
                                    <p:anim calcmode="lin" valueType="num">
                                      <p:cBhvr additive="base">
                                        <p:cTn id="36" dur="2000" fill="hold"/>
                                        <p:tgtEl>
                                          <p:spTgt spid="400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13" grpId="0"/>
      <p:bldP spid="400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Substitution</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Wednesday, 20 January 2016</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9</a:t>
            </a:fld>
            <a:endParaRPr lang="en-GB"/>
          </a:p>
        </p:txBody>
      </p:sp>
      <p:sp>
        <p:nvSpPr>
          <p:cNvPr id="6" name="Text Placeholder 5"/>
          <p:cNvSpPr>
            <a:spLocks noGrp="1"/>
          </p:cNvSpPr>
          <p:nvPr>
            <p:ph type="body" idx="4294967295"/>
          </p:nvPr>
        </p:nvSpPr>
        <p:spPr/>
        <p:txBody>
          <a:bodyPr/>
          <a:lstStyle/>
          <a:p>
            <a:r>
              <a:rPr lang="en-GB" dirty="0" smtClean="0"/>
              <a:t>In a</a:t>
            </a:r>
            <a:r>
              <a:rPr lang="en-GB" baseline="0" dirty="0" smtClean="0"/>
              <a:t> substitution mutation one base is replaced by another different base.</a:t>
            </a:r>
          </a:p>
          <a:p>
            <a:r>
              <a:rPr lang="en-GB" baseline="0" dirty="0" smtClean="0"/>
              <a:t>This only affects one amino acid in the protein which may not even have an effect, but if it is at a critical position in the protein it could result in something more serious such as sickle cell anaemia in humans.</a:t>
            </a:r>
          </a:p>
          <a:p>
            <a:endParaRPr lang="en-GB" dirty="0"/>
          </a:p>
        </p:txBody>
      </p:sp>
    </p:spTree>
    <p:extLst>
      <p:ext uri="{BB962C8B-B14F-4D97-AF65-F5344CB8AC3E}">
        <p14:creationId xmlns:p14="http://schemas.microsoft.com/office/powerpoint/2010/main" val="3019161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1506</Words>
  <Application>Microsoft Office PowerPoint</Application>
  <PresentationFormat>On-screen Show (4:3)</PresentationFormat>
  <Paragraphs>451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Higher Biology</vt:lpstr>
      <vt:lpstr>Mutations</vt:lpstr>
      <vt:lpstr>Mutations</vt:lpstr>
      <vt:lpstr>Point Mutations</vt:lpstr>
      <vt:lpstr>Insertion</vt:lpstr>
      <vt:lpstr>Insertion</vt:lpstr>
      <vt:lpstr>Deletion</vt:lpstr>
      <vt:lpstr>Deletion</vt:lpstr>
      <vt:lpstr>Substitution</vt:lpstr>
      <vt:lpstr>Substitution</vt:lpstr>
      <vt:lpstr>Point Mutations</vt:lpstr>
      <vt:lpstr>Point Mutations</vt:lpstr>
      <vt:lpstr>Point Mutations</vt:lpstr>
      <vt:lpstr>Point Mutations</vt:lpstr>
      <vt:lpstr>Point Mutations</vt:lpstr>
      <vt:lpstr>Point Mutations</vt:lpstr>
      <vt:lpstr>Splice Site Mutations</vt:lpstr>
      <vt:lpstr>Importance of Mutations</vt:lpstr>
      <vt:lpstr>Chromosome Mutations</vt:lpstr>
      <vt:lpstr>Duplication</vt:lpstr>
      <vt:lpstr>Duplication</vt:lpstr>
      <vt:lpstr>Deletion</vt:lpstr>
      <vt:lpstr>Deletion</vt:lpstr>
      <vt:lpstr>Translocation</vt:lpstr>
      <vt:lpstr>Translocation</vt:lpstr>
      <vt:lpstr>Inversion</vt:lpstr>
      <vt:lpstr>Inversion</vt:lpstr>
      <vt:lpstr>PowerPoint Presentation</vt:lpstr>
      <vt:lpstr>PowerPoint Presentation</vt:lpstr>
      <vt:lpstr>PowerPoint Presentation</vt:lpstr>
      <vt:lpstr>PowerPoint Presentation</vt:lpstr>
      <vt:lpstr>PowerPoint Presentation</vt:lpstr>
      <vt:lpstr>Polyploidy</vt:lpstr>
      <vt:lpstr>Polyploidy</vt:lpstr>
      <vt:lpstr>Polyploidy</vt:lpstr>
      <vt:lpstr>Polyploidy</vt:lpstr>
      <vt:lpstr>Polyploidy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Biology</dc:title>
  <dc:creator>Graham Davidson</dc:creator>
  <cp:lastModifiedBy>Graham Davidson</cp:lastModifiedBy>
  <cp:revision>57</cp:revision>
  <dcterms:created xsi:type="dcterms:W3CDTF">2014-09-10T08:40:26Z</dcterms:created>
  <dcterms:modified xsi:type="dcterms:W3CDTF">2016-01-20T09:24:53Z</dcterms:modified>
</cp:coreProperties>
</file>